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3.xml" ContentType="application/vnd.openxmlformats-officedocument.theme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notesSlides/notesSlide18.xml" ContentType="application/vnd.openxmlformats-officedocument.presentationml.notesSlide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slideLayouts/slideLayout10.xml" ContentType="application/vnd.openxmlformats-officedocument.presentationml.slideLayout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10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  <Default Extension="png" ContentType="image/png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notesSlides/notesSlide19.xml" ContentType="application/vnd.openxmlformats-officedocument.presentationml.notesSlid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  <Override PartName="/ppt/notesSlides/notesSlide17.xml" ContentType="application/vnd.openxmlformats-officedocument.presentationml.notesSlid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08" r:id="rId1"/>
  </p:sldMasterIdLst>
  <p:notesMasterIdLst>
    <p:notesMasterId r:id="rId21"/>
  </p:notesMasterIdLst>
  <p:handoutMasterIdLst>
    <p:handoutMasterId r:id="rId22"/>
  </p:handoutMasterIdLst>
  <p:sldIdLst>
    <p:sldId id="256" r:id="rId2"/>
    <p:sldId id="422" r:id="rId3"/>
    <p:sldId id="446" r:id="rId4"/>
    <p:sldId id="447" r:id="rId5"/>
    <p:sldId id="448" r:id="rId6"/>
    <p:sldId id="454" r:id="rId7"/>
    <p:sldId id="455" r:id="rId8"/>
    <p:sldId id="449" r:id="rId9"/>
    <p:sldId id="450" r:id="rId10"/>
    <p:sldId id="451" r:id="rId11"/>
    <p:sldId id="456" r:id="rId12"/>
    <p:sldId id="452" r:id="rId13"/>
    <p:sldId id="453" r:id="rId14"/>
    <p:sldId id="460" r:id="rId15"/>
    <p:sldId id="458" r:id="rId16"/>
    <p:sldId id="459" r:id="rId17"/>
    <p:sldId id="461" r:id="rId18"/>
    <p:sldId id="462" r:id="rId19"/>
    <p:sldId id="430" r:id="rId20"/>
  </p:sldIdLst>
  <p:sldSz cx="12192000" cy="6858000"/>
  <p:notesSz cx="6888163" cy="10020300"/>
  <p:defaultTextStyle>
    <a:defPPr>
      <a:defRPr lang="pt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1324" autoAdjust="0"/>
    <p:restoredTop sz="92294" autoAdjust="0"/>
  </p:normalViewPr>
  <p:slideViewPr>
    <p:cSldViewPr>
      <p:cViewPr varScale="1">
        <p:scale>
          <a:sx n="67" d="100"/>
          <a:sy n="67" d="100"/>
        </p:scale>
        <p:origin x="-1014" y="-102"/>
      </p:cViewPr>
      <p:guideLst>
        <p:guide orient="horz" pos="2160"/>
        <p:guide pos="384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abeçalh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84871" cy="501015"/>
          </a:xfrm>
          <a:prstGeom prst="rect">
            <a:avLst/>
          </a:prstGeom>
        </p:spPr>
        <p:txBody>
          <a:bodyPr vert="horz" lIns="96616" tIns="48308" rIns="96616" bIns="48308" rtlCol="0"/>
          <a:lstStyle>
            <a:lvl1pPr algn="l">
              <a:defRPr sz="1300"/>
            </a:lvl1pPr>
          </a:lstStyle>
          <a:p>
            <a:endParaRPr lang="pt-BR"/>
          </a:p>
        </p:txBody>
      </p:sp>
      <p:sp>
        <p:nvSpPr>
          <p:cNvPr id="3" name="Espaço Reservado para Data 2"/>
          <p:cNvSpPr>
            <a:spLocks noGrp="1"/>
          </p:cNvSpPr>
          <p:nvPr>
            <p:ph type="dt" sz="quarter" idx="1"/>
          </p:nvPr>
        </p:nvSpPr>
        <p:spPr>
          <a:xfrm>
            <a:off x="3901698" y="0"/>
            <a:ext cx="2984871" cy="501015"/>
          </a:xfrm>
          <a:prstGeom prst="rect">
            <a:avLst/>
          </a:prstGeom>
        </p:spPr>
        <p:txBody>
          <a:bodyPr vert="horz" lIns="96616" tIns="48308" rIns="96616" bIns="48308" rtlCol="0"/>
          <a:lstStyle>
            <a:lvl1pPr algn="r">
              <a:defRPr sz="1300"/>
            </a:lvl1pPr>
          </a:lstStyle>
          <a:p>
            <a:fld id="{038B18A4-7DB8-4F03-A5C6-F95DBF67DF8A}" type="datetimeFigureOut">
              <a:rPr lang="pt-BR" smtClean="0"/>
              <a:pPr/>
              <a:t>23/06/2020</a:t>
            </a:fld>
            <a:endParaRPr lang="pt-BR"/>
          </a:p>
        </p:txBody>
      </p:sp>
      <p:sp>
        <p:nvSpPr>
          <p:cNvPr id="4" name="Espaço Reservado para Rodapé 3"/>
          <p:cNvSpPr>
            <a:spLocks noGrp="1"/>
          </p:cNvSpPr>
          <p:nvPr>
            <p:ph type="ftr" sz="quarter" idx="2"/>
          </p:nvPr>
        </p:nvSpPr>
        <p:spPr>
          <a:xfrm>
            <a:off x="0" y="9517546"/>
            <a:ext cx="2984871" cy="501015"/>
          </a:xfrm>
          <a:prstGeom prst="rect">
            <a:avLst/>
          </a:prstGeom>
        </p:spPr>
        <p:txBody>
          <a:bodyPr vert="horz" lIns="96616" tIns="48308" rIns="96616" bIns="48308" rtlCol="0" anchor="b"/>
          <a:lstStyle>
            <a:lvl1pPr algn="l">
              <a:defRPr sz="1300"/>
            </a:lvl1pPr>
          </a:lstStyle>
          <a:p>
            <a:endParaRPr lang="pt-BR"/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3"/>
          </p:nvPr>
        </p:nvSpPr>
        <p:spPr>
          <a:xfrm>
            <a:off x="3901698" y="9517546"/>
            <a:ext cx="2984871" cy="501015"/>
          </a:xfrm>
          <a:prstGeom prst="rect">
            <a:avLst/>
          </a:prstGeom>
        </p:spPr>
        <p:txBody>
          <a:bodyPr vert="horz" lIns="96616" tIns="48308" rIns="96616" bIns="48308" rtlCol="0" anchor="b"/>
          <a:lstStyle>
            <a:lvl1pPr algn="r">
              <a:defRPr sz="1300"/>
            </a:lvl1pPr>
          </a:lstStyle>
          <a:p>
            <a:fld id="{B628EE2B-7E78-4F6B-91AD-4E78637095C6}" type="slidenum">
              <a:rPr lang="pt-BR" smtClean="0"/>
              <a:pPr/>
              <a:t>‹nº›</a:t>
            </a:fld>
            <a:endParaRPr lang="pt-B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 sldNum="0"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abeçalh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84871" cy="501015"/>
          </a:xfrm>
          <a:prstGeom prst="rect">
            <a:avLst/>
          </a:prstGeom>
        </p:spPr>
        <p:txBody>
          <a:bodyPr vert="horz" lIns="96616" tIns="48308" rIns="96616" bIns="48308" rtlCol="0"/>
          <a:lstStyle>
            <a:lvl1pPr algn="l">
              <a:defRPr sz="1300"/>
            </a:lvl1pPr>
          </a:lstStyle>
          <a:p>
            <a:endParaRPr lang="pt-BR"/>
          </a:p>
        </p:txBody>
      </p:sp>
      <p:sp>
        <p:nvSpPr>
          <p:cNvPr id="3" name="Espaço Reservado para Data 2"/>
          <p:cNvSpPr>
            <a:spLocks noGrp="1"/>
          </p:cNvSpPr>
          <p:nvPr>
            <p:ph type="dt" idx="1"/>
          </p:nvPr>
        </p:nvSpPr>
        <p:spPr>
          <a:xfrm>
            <a:off x="3901698" y="0"/>
            <a:ext cx="2984871" cy="501015"/>
          </a:xfrm>
          <a:prstGeom prst="rect">
            <a:avLst/>
          </a:prstGeom>
        </p:spPr>
        <p:txBody>
          <a:bodyPr vert="horz" lIns="96616" tIns="48308" rIns="96616" bIns="48308" rtlCol="0"/>
          <a:lstStyle>
            <a:lvl1pPr algn="r">
              <a:defRPr sz="1300"/>
            </a:lvl1pPr>
          </a:lstStyle>
          <a:p>
            <a:fld id="{275D09BD-165D-40A3-A0BF-F553DD17A203}" type="datetimeFigureOut">
              <a:rPr lang="pt-BR" smtClean="0"/>
              <a:pPr/>
              <a:t>23/06/2020</a:t>
            </a:fld>
            <a:endParaRPr lang="pt-BR"/>
          </a:p>
        </p:txBody>
      </p:sp>
      <p:sp>
        <p:nvSpPr>
          <p:cNvPr id="4" name="Espaço Reservado para Imagem de Slide 3"/>
          <p:cNvSpPr>
            <a:spLocks noGrp="1" noRot="1" noChangeAspect="1"/>
          </p:cNvSpPr>
          <p:nvPr>
            <p:ph type="sldImg" idx="2"/>
          </p:nvPr>
        </p:nvSpPr>
        <p:spPr>
          <a:xfrm>
            <a:off x="104775" y="750888"/>
            <a:ext cx="6678613" cy="3757612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6616" tIns="48308" rIns="96616" bIns="48308" rtlCol="0" anchor="ctr"/>
          <a:lstStyle/>
          <a:p>
            <a:endParaRPr lang="pt-BR"/>
          </a:p>
        </p:txBody>
      </p:sp>
      <p:sp>
        <p:nvSpPr>
          <p:cNvPr id="5" name="Espaço Reservado para Anotações 4"/>
          <p:cNvSpPr>
            <a:spLocks noGrp="1"/>
          </p:cNvSpPr>
          <p:nvPr>
            <p:ph type="body" sz="quarter" idx="3"/>
          </p:nvPr>
        </p:nvSpPr>
        <p:spPr>
          <a:xfrm>
            <a:off x="688817" y="4759643"/>
            <a:ext cx="5510530" cy="4509135"/>
          </a:xfrm>
          <a:prstGeom prst="rect">
            <a:avLst/>
          </a:prstGeom>
        </p:spPr>
        <p:txBody>
          <a:bodyPr vert="horz" lIns="96616" tIns="48308" rIns="96616" bIns="48308" rtlCol="0">
            <a:normAutofit/>
          </a:bodyPr>
          <a:lstStyle/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4"/>
          </p:nvPr>
        </p:nvSpPr>
        <p:spPr>
          <a:xfrm>
            <a:off x="0" y="9517546"/>
            <a:ext cx="2984871" cy="501015"/>
          </a:xfrm>
          <a:prstGeom prst="rect">
            <a:avLst/>
          </a:prstGeom>
        </p:spPr>
        <p:txBody>
          <a:bodyPr vert="horz" lIns="96616" tIns="48308" rIns="96616" bIns="48308" rtlCol="0" anchor="b"/>
          <a:lstStyle>
            <a:lvl1pPr algn="l">
              <a:defRPr sz="1300"/>
            </a:lvl1pPr>
          </a:lstStyle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5"/>
          </p:nvPr>
        </p:nvSpPr>
        <p:spPr>
          <a:xfrm>
            <a:off x="3901698" y="9517546"/>
            <a:ext cx="2984871" cy="501015"/>
          </a:xfrm>
          <a:prstGeom prst="rect">
            <a:avLst/>
          </a:prstGeom>
        </p:spPr>
        <p:txBody>
          <a:bodyPr vert="horz" lIns="96616" tIns="48308" rIns="96616" bIns="48308" rtlCol="0" anchor="b"/>
          <a:lstStyle>
            <a:lvl1pPr algn="r">
              <a:defRPr sz="1300"/>
            </a:lvl1pPr>
          </a:lstStyle>
          <a:p>
            <a:fld id="{38200D5C-386F-4C18-9417-339EB16B7FCE}" type="slidenum">
              <a:rPr lang="pt-BR" smtClean="0"/>
              <a:pPr/>
              <a:t>‹nº›</a:t>
            </a:fld>
            <a:endParaRPr lang="pt-B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 sldNum="0" hdr="0" ft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>
          <a:xfrm>
            <a:off x="104775" y="750888"/>
            <a:ext cx="6678613" cy="3757612"/>
          </a:xfrm>
        </p:spPr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pt-BR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>
          <a:xfrm>
            <a:off x="104775" y="750888"/>
            <a:ext cx="6678613" cy="3757612"/>
          </a:xfrm>
        </p:spPr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pt-BR" dirty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>
          <a:xfrm>
            <a:off x="104775" y="750888"/>
            <a:ext cx="6678613" cy="3757612"/>
          </a:xfrm>
        </p:spPr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xmlns="" val="170634672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>
          <a:xfrm>
            <a:off x="104775" y="750888"/>
            <a:ext cx="6678613" cy="3757612"/>
          </a:xfrm>
        </p:spPr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xmlns="" val="287908168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>
          <a:xfrm>
            <a:off x="104775" y="750888"/>
            <a:ext cx="6678613" cy="3757612"/>
          </a:xfrm>
        </p:spPr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xmlns="" val="401637755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>
          <a:xfrm>
            <a:off x="104775" y="750888"/>
            <a:ext cx="6678613" cy="3757612"/>
          </a:xfrm>
        </p:spPr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xmlns="" val="3434798770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>
          <a:xfrm>
            <a:off x="104775" y="750888"/>
            <a:ext cx="6678613" cy="3757612"/>
          </a:xfrm>
        </p:spPr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xmlns="" val="1796352897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>
          <a:xfrm>
            <a:off x="104775" y="750888"/>
            <a:ext cx="6678613" cy="3757612"/>
          </a:xfrm>
        </p:spPr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xmlns="" val="2902464218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>
          <a:xfrm>
            <a:off x="104775" y="750888"/>
            <a:ext cx="6678613" cy="3757612"/>
          </a:xfrm>
        </p:spPr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xmlns="" val="1799991126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>
          <a:xfrm>
            <a:off x="104775" y="750888"/>
            <a:ext cx="6678613" cy="3757612"/>
          </a:xfrm>
        </p:spPr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xmlns="" val="3025294242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>
          <a:xfrm>
            <a:off x="104775" y="750888"/>
            <a:ext cx="6678613" cy="3757612"/>
          </a:xfrm>
        </p:spPr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xmlns="" val="453773605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>
          <a:xfrm>
            <a:off x="104775" y="750888"/>
            <a:ext cx="6678613" cy="3757612"/>
          </a:xfrm>
        </p:spPr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xmlns="" val="2024930359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>
          <a:xfrm>
            <a:off x="104775" y="750888"/>
            <a:ext cx="6678613" cy="3757612"/>
          </a:xfrm>
        </p:spPr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xmlns="" val="408435744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>
          <a:xfrm>
            <a:off x="104775" y="750888"/>
            <a:ext cx="6678613" cy="3757612"/>
          </a:xfrm>
        </p:spPr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xmlns="" val="994289034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>
          <a:xfrm>
            <a:off x="104775" y="750888"/>
            <a:ext cx="6678613" cy="3757612"/>
          </a:xfrm>
        </p:spPr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xmlns="" val="1789234989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>
          <a:xfrm>
            <a:off x="104775" y="750888"/>
            <a:ext cx="6678613" cy="3757612"/>
          </a:xfrm>
        </p:spPr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xmlns="" val="1817900859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>
          <a:xfrm>
            <a:off x="104775" y="750888"/>
            <a:ext cx="6678613" cy="3757612"/>
          </a:xfrm>
        </p:spPr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xmlns="" val="106411964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>
          <a:xfrm>
            <a:off x="104775" y="750888"/>
            <a:ext cx="6678613" cy="3757612"/>
          </a:xfrm>
        </p:spPr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xmlns="" val="3733906340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>
          <a:xfrm>
            <a:off x="104775" y="750888"/>
            <a:ext cx="6678613" cy="3757612"/>
          </a:xfrm>
        </p:spPr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xmlns="" val="130776671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</p:spPr>
        <p:txBody>
          <a:bodyPr/>
          <a:lstStyle/>
          <a:p>
            <a:r>
              <a:rPr lang="pt-BR"/>
              <a:t>Clique para editar o estilo do título mestre</a:t>
            </a:r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pt-BR"/>
              <a:t>Clique para editar o estilo do subtítulo mestre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A03A50-A4A8-42C1-B744-11D2AF5ED854}" type="datetime1">
              <a:rPr lang="pt-BR" smtClean="0"/>
              <a:pPr/>
              <a:t>23/06/2020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109551-599B-4114-A955-BC03A1776CB4}" type="slidenum">
              <a:rPr lang="pt-BR" smtClean="0"/>
              <a:pPr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estilo do título mestre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42D1FE-8950-4D57-B31C-ECDEB9075F45}" type="datetime1">
              <a:rPr lang="pt-BR" smtClean="0"/>
              <a:pPr/>
              <a:t>23/06/2020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109551-599B-4114-A955-BC03A1776CB4}" type="slidenum">
              <a:rPr lang="pt-BR" smtClean="0"/>
              <a:pPr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pt-BR"/>
              <a:t>Clique para editar o estilo do título mestre</a:t>
            </a:r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/>
              <a:t>Clique para editar os estilos do texto mestre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B03DA6-A8D7-4ECE-A519-56E23437ECA6}" type="datetime1">
              <a:rPr lang="pt-BR" smtClean="0"/>
              <a:pPr/>
              <a:t>23/06/2020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109551-599B-4114-A955-BC03A1776CB4}" type="slidenum">
              <a:rPr lang="pt-BR" smtClean="0"/>
              <a:pPr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estilo do título mestre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sz="half" idx="1"/>
          </p:nvPr>
        </p:nvSpPr>
        <p:spPr>
          <a:xfrm>
            <a:off x="609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6197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BE15EE-80EC-4101-AFC8-8981C7D0CA1B}" type="datetime1">
              <a:rPr lang="pt-BR" smtClean="0"/>
              <a:pPr/>
              <a:t>23/06/2020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109551-599B-4114-A955-BC03A1776CB4}" type="slidenum">
              <a:rPr lang="pt-BR" smtClean="0"/>
              <a:pPr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pt-BR"/>
              <a:t>Clique para editar o estilo do título mestre</a:t>
            </a:r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do texto mestre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Texto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do texto mestre</a:t>
            </a:r>
          </a:p>
        </p:txBody>
      </p:sp>
      <p:sp>
        <p:nvSpPr>
          <p:cNvPr id="6" name="Espaço Reservado para Conteúdo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7" name="Espaço Reservado para Dat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0DE357-5FED-433A-B277-CE163FD78AE3}" type="datetime1">
              <a:rPr lang="pt-BR" smtClean="0"/>
              <a:pPr/>
              <a:t>23/06/2020</a:t>
            </a:fld>
            <a:endParaRPr lang="pt-BR"/>
          </a:p>
        </p:txBody>
      </p:sp>
      <p:sp>
        <p:nvSpPr>
          <p:cNvPr id="8" name="Espaço Reservado para Rodapé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Espaço Reservado para Número de Slid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109551-599B-4114-A955-BC03A1776CB4}" type="slidenum">
              <a:rPr lang="pt-BR" smtClean="0"/>
              <a:pPr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estilo do título mestre</a:t>
            </a:r>
          </a:p>
        </p:txBody>
      </p:sp>
      <p:sp>
        <p:nvSpPr>
          <p:cNvPr id="3" name="Espaço Reservado para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FC93DA-2946-4EFB-9AAC-8C9E5137CE9F}" type="datetime1">
              <a:rPr lang="pt-BR" smtClean="0"/>
              <a:pPr/>
              <a:t>23/06/2020</a:t>
            </a:fld>
            <a:endParaRPr lang="pt-BR"/>
          </a:p>
        </p:txBody>
      </p:sp>
      <p:sp>
        <p:nvSpPr>
          <p:cNvPr id="4" name="Espaço Reservado para Rodapé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109551-599B-4114-A955-BC03A1776CB4}" type="slidenum">
              <a:rPr lang="pt-BR" smtClean="0"/>
              <a:pPr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4965BA-B132-4169-97A4-2C4B35B6F0C3}" type="datetime1">
              <a:rPr lang="pt-BR" smtClean="0"/>
              <a:pPr/>
              <a:t>23/06/2020</a:t>
            </a:fld>
            <a:endParaRPr lang="pt-BR"/>
          </a:p>
        </p:txBody>
      </p:sp>
      <p:sp>
        <p:nvSpPr>
          <p:cNvPr id="3" name="Espaço Reservado para Rodapé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109551-599B-4114-A955-BC03A1776CB4}" type="slidenum">
              <a:rPr lang="pt-BR" smtClean="0"/>
              <a:pPr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BR"/>
              <a:t>Clique para editar o estilo do título mestre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/>
              <a:t>Clique para editar os estilos do texto mestre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C34C3E-5BE0-4FC9-AEA6-343A4DA4343E}" type="datetime1">
              <a:rPr lang="pt-BR" smtClean="0"/>
              <a:pPr/>
              <a:t>23/06/2020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109551-599B-4114-A955-BC03A1776CB4}" type="slidenum">
              <a:rPr lang="pt-BR" smtClean="0"/>
              <a:pPr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BR"/>
              <a:t>Clique para editar o estilo do título mestre</a:t>
            </a:r>
          </a:p>
        </p:txBody>
      </p:sp>
      <p:sp>
        <p:nvSpPr>
          <p:cNvPr id="3" name="Espaço Reservado para Imagem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t-BR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/>
              <a:t>Clique para editar os estilos do texto mestre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0DAD5D-310E-44B0-91D7-842A72C20B10}" type="datetime1">
              <a:rPr lang="pt-BR" smtClean="0"/>
              <a:pPr/>
              <a:t>23/06/2020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109551-599B-4114-A955-BC03A1776CB4}" type="slidenum">
              <a:rPr lang="pt-BR" smtClean="0"/>
              <a:pPr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estilo do título mestre</a:t>
            </a:r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1E2BCF-1392-416D-BB83-A83CDF482073}" type="datetime1">
              <a:rPr lang="pt-BR" smtClean="0"/>
              <a:pPr/>
              <a:t>23/06/2020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109551-599B-4114-A955-BC03A1776CB4}" type="slidenum">
              <a:rPr lang="pt-BR" smtClean="0"/>
              <a:pPr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e texto vertica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8839200" y="274639"/>
            <a:ext cx="2743200" cy="5851525"/>
          </a:xfrm>
        </p:spPr>
        <p:txBody>
          <a:bodyPr vert="eaVert"/>
          <a:lstStyle/>
          <a:p>
            <a:r>
              <a:rPr lang="pt-BR"/>
              <a:t>Clique para editar o estilo do título mestre</a:t>
            </a:r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8026400" cy="5851525"/>
          </a:xfrm>
        </p:spPr>
        <p:txBody>
          <a:bodyPr vert="eaVert"/>
          <a:lstStyle/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08F197-3D0B-4DC9-A37A-FC17DF326BF1}" type="datetime1">
              <a:rPr lang="pt-BR" smtClean="0"/>
              <a:pPr/>
              <a:t>23/06/2020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109551-599B-4114-A955-BC03A1776CB4}" type="slidenum">
              <a:rPr lang="pt-BR" smtClean="0"/>
              <a:pPr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 cstate="print">
            <a:alphaModFix amt="28000"/>
          </a:blip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Título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/>
              <a:t>Clique para editar o estilo do título mestre</a:t>
            </a:r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609600" y="1600201"/>
            <a:ext cx="109728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2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1A11217-EB18-4F1D-BCCA-6E9CA42797EE}" type="datetime1">
              <a:rPr lang="pt-BR" smtClean="0"/>
              <a:pPr/>
              <a:t>23/06/2020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3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4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4109551-599B-4114-A955-BC03A1776CB4}" type="slidenum">
              <a:rPr lang="pt-BR" smtClean="0"/>
              <a:pPr/>
              <a:t>‹nº›</a:t>
            </a:fld>
            <a:endParaRPr lang="pt-B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09" r:id="rId1"/>
    <p:sldLayoutId id="2147483710" r:id="rId2"/>
    <p:sldLayoutId id="2147483711" r:id="rId3"/>
    <p:sldLayoutId id="2147483712" r:id="rId4"/>
    <p:sldLayoutId id="2147483713" r:id="rId5"/>
    <p:sldLayoutId id="2147483714" r:id="rId6"/>
    <p:sldLayoutId id="2147483715" r:id="rId7"/>
    <p:sldLayoutId id="2147483716" r:id="rId8"/>
    <p:sldLayoutId id="2147483717" r:id="rId9"/>
    <p:sldLayoutId id="2147483718" r:id="rId10"/>
    <p:sldLayoutId id="2147483719" r:id="rId11"/>
  </p:sldLayoutIdLst>
  <p:hf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.jpeg"/><Relationship Id="rId4" Type="http://schemas.openxmlformats.org/officeDocument/2006/relationships/image" Target="../media/image4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.jpeg"/><Relationship Id="rId5" Type="http://schemas.openxmlformats.org/officeDocument/2006/relationships/image" Target="../media/image9.jpeg"/><Relationship Id="rId4" Type="http://schemas.openxmlformats.org/officeDocument/2006/relationships/image" Target="../media/image8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2.jpeg"/><Relationship Id="rId4" Type="http://schemas.openxmlformats.org/officeDocument/2006/relationships/image" Target="../media/image11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3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4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6.jpeg"/><Relationship Id="rId4" Type="http://schemas.openxmlformats.org/officeDocument/2006/relationships/image" Target="../media/image15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7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8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0.png"/><Relationship Id="rId4" Type="http://schemas.openxmlformats.org/officeDocument/2006/relationships/image" Target="../media/image19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1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2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3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4.jpe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5.jpe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6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tângulo 4"/>
          <p:cNvSpPr/>
          <p:nvPr/>
        </p:nvSpPr>
        <p:spPr>
          <a:xfrm>
            <a:off x="479376" y="404664"/>
            <a:ext cx="11305256" cy="6048672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2357852" y="5101116"/>
            <a:ext cx="7416824" cy="704148"/>
          </a:xfrm>
        </p:spPr>
        <p:txBody>
          <a:bodyPr>
            <a:normAutofit/>
          </a:bodyPr>
          <a:lstStyle/>
          <a:p>
            <a:r>
              <a:rPr lang="pt-BR" sz="2800" b="1" dirty="0">
                <a:solidFill>
                  <a:srgbClr val="FF0000"/>
                </a:solidFill>
              </a:rPr>
              <a:t>Osciloscópio</a:t>
            </a:r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4295800" y="5749642"/>
            <a:ext cx="3082202" cy="550912"/>
          </a:xfrm>
        </p:spPr>
        <p:txBody>
          <a:bodyPr>
            <a:normAutofit/>
          </a:bodyPr>
          <a:lstStyle/>
          <a:p>
            <a:r>
              <a:rPr lang="en-US" sz="2000" b="1" i="1" dirty="0">
                <a:solidFill>
                  <a:srgbClr val="FF0000"/>
                </a:solidFill>
              </a:rPr>
              <a:t>Prof. Eng. </a:t>
            </a:r>
            <a:r>
              <a:rPr lang="en-US" sz="2000" b="1" i="1" dirty="0" err="1">
                <a:solidFill>
                  <a:srgbClr val="FF0000"/>
                </a:solidFill>
              </a:rPr>
              <a:t>Edson</a:t>
            </a:r>
            <a:r>
              <a:rPr lang="en-US" sz="2000" b="1" i="1" dirty="0">
                <a:solidFill>
                  <a:srgbClr val="FF0000"/>
                </a:solidFill>
              </a:rPr>
              <a:t> </a:t>
            </a:r>
            <a:r>
              <a:rPr lang="en-US" sz="2000" b="1" i="1" dirty="0" err="1">
                <a:solidFill>
                  <a:srgbClr val="FF0000"/>
                </a:solidFill>
              </a:rPr>
              <a:t>Simioni</a:t>
            </a:r>
            <a:endParaRPr lang="en-US" sz="2000" b="1" i="1" dirty="0">
              <a:solidFill>
                <a:srgbClr val="FF0000"/>
              </a:solidFill>
            </a:endParaRPr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2"/>
          </p:nvPr>
        </p:nvSpPr>
        <p:spPr>
          <a:xfrm>
            <a:off x="8737600" y="5949280"/>
            <a:ext cx="2844800" cy="365125"/>
          </a:xfrm>
        </p:spPr>
        <p:txBody>
          <a:bodyPr/>
          <a:lstStyle/>
          <a:p>
            <a:fld id="{C4109551-599B-4114-A955-BC03A1776CB4}" type="slidenum">
              <a:rPr lang="pt-BR" smtClean="0"/>
              <a:pPr/>
              <a:t>1</a:t>
            </a:fld>
            <a:endParaRPr lang="pt-BR" dirty="0"/>
          </a:p>
        </p:txBody>
      </p:sp>
      <p:pic>
        <p:nvPicPr>
          <p:cNvPr id="10" name="Imagem 9" descr="ETEC JS LOGO.jpg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2279576" y="620688"/>
            <a:ext cx="3240360" cy="936104"/>
          </a:xfrm>
          <a:prstGeom prst="rect">
            <a:avLst/>
          </a:prstGeom>
        </p:spPr>
      </p:pic>
      <p:pic>
        <p:nvPicPr>
          <p:cNvPr id="17" name="Imagem 16" descr="Uma imagem contendo foto, microondas, forno&#10;&#10;Descrição gerada automaticamente">
            <a:extLst>
              <a:ext uri="{FF2B5EF4-FFF2-40B4-BE49-F238E27FC236}">
                <a16:creationId xmlns:a16="http://schemas.microsoft.com/office/drawing/2014/main" xmlns="" id="{976B738F-BC8F-4CFF-A618-10EE7AA32AF9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3647728" y="1645192"/>
            <a:ext cx="5040560" cy="3584008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ço Reservado para Número de Slid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109551-599B-4114-A955-BC03A1776CB4}" type="slidenum">
              <a:rPr lang="pt-BR" smtClean="0"/>
              <a:pPr/>
              <a:t>2</a:t>
            </a:fld>
            <a:endParaRPr lang="pt-BR"/>
          </a:p>
        </p:txBody>
      </p:sp>
      <p:sp>
        <p:nvSpPr>
          <p:cNvPr id="5" name="Subtítulo 2"/>
          <p:cNvSpPr txBox="1">
            <a:spLocks/>
          </p:cNvSpPr>
          <p:nvPr/>
        </p:nvSpPr>
        <p:spPr>
          <a:xfrm>
            <a:off x="1919536" y="6309320"/>
            <a:ext cx="2304256" cy="36004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342900" indent="-342900" algn="r">
              <a:spcBef>
                <a:spcPct val="20000"/>
              </a:spcBef>
              <a:defRPr/>
            </a:pPr>
            <a:r>
              <a:rPr lang="en-US" sz="1600" b="1" i="1" dirty="0"/>
              <a:t>Prof. Eng. </a:t>
            </a:r>
            <a:r>
              <a:rPr lang="en-US" sz="1600" b="1" i="1" dirty="0" err="1"/>
              <a:t>Edson</a:t>
            </a:r>
            <a:r>
              <a:rPr lang="en-US" sz="1600" b="1" i="1" dirty="0"/>
              <a:t> </a:t>
            </a:r>
            <a:r>
              <a:rPr lang="en-US" sz="1600" b="1" i="1" dirty="0" err="1"/>
              <a:t>Simioni</a:t>
            </a:r>
            <a:endParaRPr lang="en-US" sz="1600" b="1" i="1" dirty="0"/>
          </a:p>
        </p:txBody>
      </p:sp>
      <p:cxnSp>
        <p:nvCxnSpPr>
          <p:cNvPr id="9" name="Conector reto 8"/>
          <p:cNvCxnSpPr>
            <a:cxnSpLocks/>
          </p:cNvCxnSpPr>
          <p:nvPr/>
        </p:nvCxnSpPr>
        <p:spPr>
          <a:xfrm>
            <a:off x="0" y="764704"/>
            <a:ext cx="12192000" cy="0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CaixaDeTexto 11"/>
          <p:cNvSpPr txBox="1"/>
          <p:nvPr/>
        </p:nvSpPr>
        <p:spPr>
          <a:xfrm>
            <a:off x="503548" y="908721"/>
            <a:ext cx="11305256" cy="169277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 algn="just">
              <a:buFont typeface="+mj-lt"/>
              <a:buAutoNum type="arabicPeriod"/>
            </a:pPr>
            <a:r>
              <a:rPr lang="pt-BR" sz="2400" b="1" dirty="0">
                <a:solidFill>
                  <a:srgbClr val="FF0000"/>
                </a:solidFill>
              </a:rPr>
              <a:t>Introdução:</a:t>
            </a:r>
          </a:p>
          <a:p>
            <a:pPr marL="457200" indent="-457200" algn="just"/>
            <a:r>
              <a:rPr lang="pt-BR" sz="1600" dirty="0"/>
              <a:t>        O que é um osciloscópio e para que serve?</a:t>
            </a:r>
          </a:p>
          <a:p>
            <a:pPr marL="457200" indent="-457200" algn="just"/>
            <a:r>
              <a:rPr lang="pt-BR" sz="1600" dirty="0"/>
              <a:t>        Osciloscópio é um equipamento que permite ao profissional técnico observar as variações de tensões e bases de tempos</a:t>
            </a:r>
          </a:p>
          <a:p>
            <a:pPr marL="457200" indent="-457200" algn="just"/>
            <a:r>
              <a:rPr lang="pt-BR" sz="1600" dirty="0"/>
              <a:t>        (períodos), em uma tela.</a:t>
            </a:r>
          </a:p>
          <a:p>
            <a:pPr marL="457200" indent="-457200" algn="just"/>
            <a:r>
              <a:rPr lang="pt-BR" sz="1600" dirty="0"/>
              <a:t>        As imagens se formam mediante movimentos simultâneos nos sentidos vertical e horizontal.</a:t>
            </a:r>
          </a:p>
          <a:p>
            <a:pPr marL="457200" indent="-457200" algn="just"/>
            <a:r>
              <a:rPr lang="pt-BR" sz="1600" dirty="0"/>
              <a:t>        O eixo vertical (YY) representa a amplitude do sinal (tensão) e o eixo horizontal (XX) representa o tempo.</a:t>
            </a:r>
          </a:p>
        </p:txBody>
      </p:sp>
      <p:sp>
        <p:nvSpPr>
          <p:cNvPr id="15" name="Título 1"/>
          <p:cNvSpPr txBox="1">
            <a:spLocks/>
          </p:cNvSpPr>
          <p:nvPr/>
        </p:nvSpPr>
        <p:spPr>
          <a:xfrm>
            <a:off x="5015880" y="130622"/>
            <a:ext cx="4176464" cy="49006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vert="horz" lIns="91440" tIns="45720" rIns="91440" bIns="45720" rtlCol="0" anchor="ctr">
            <a:noAutofit/>
          </a:bodyPr>
          <a:lstStyle/>
          <a:p>
            <a:pPr lvl="0">
              <a:spcBef>
                <a:spcPct val="0"/>
              </a:spcBef>
              <a:defRPr/>
            </a:pPr>
            <a:r>
              <a:rPr lang="pt-BR" sz="2400" b="1" dirty="0">
                <a:solidFill>
                  <a:srgbClr val="FF0000"/>
                </a:solidFill>
                <a:latin typeface="+mj-lt"/>
                <a:ea typeface="+mj-ea"/>
                <a:cs typeface="+mj-cs"/>
              </a:rPr>
              <a:t>Osciloscópio</a:t>
            </a:r>
          </a:p>
        </p:txBody>
      </p:sp>
      <p:pic>
        <p:nvPicPr>
          <p:cNvPr id="13" name="Imagem 12" descr="ETEC JS LOGO.jpg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631504" y="0"/>
            <a:ext cx="2160240" cy="692696"/>
          </a:xfrm>
          <a:prstGeom prst="rect">
            <a:avLst/>
          </a:prstGeom>
        </p:spPr>
      </p:pic>
      <p:pic>
        <p:nvPicPr>
          <p:cNvPr id="1026" name="Picture 2">
            <a:extLst>
              <a:ext uri="{FF2B5EF4-FFF2-40B4-BE49-F238E27FC236}">
                <a16:creationId xmlns:a16="http://schemas.microsoft.com/office/drawing/2014/main" xmlns="" id="{C6DF2555-3427-4F74-B06B-C91D3043224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351584" y="3218262"/>
            <a:ext cx="3069186" cy="220076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Imagem 6" descr="Uma imagem contendo medidor, relógio&#10;&#10;Descrição gerada automaticamente">
            <a:extLst>
              <a:ext uri="{FF2B5EF4-FFF2-40B4-BE49-F238E27FC236}">
                <a16:creationId xmlns:a16="http://schemas.microsoft.com/office/drawing/2014/main" xmlns="" id="{F375393E-0B10-41E9-959F-9D28C1B0D30A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6687835" y="3213997"/>
            <a:ext cx="3265265" cy="2200765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ço Reservado para Número de Slid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109551-599B-4114-A955-BC03A1776CB4}" type="slidenum">
              <a:rPr lang="pt-BR" smtClean="0"/>
              <a:pPr/>
              <a:t>3</a:t>
            </a:fld>
            <a:endParaRPr lang="pt-BR"/>
          </a:p>
        </p:txBody>
      </p:sp>
      <p:sp>
        <p:nvSpPr>
          <p:cNvPr id="5" name="Subtítulo 2"/>
          <p:cNvSpPr txBox="1">
            <a:spLocks/>
          </p:cNvSpPr>
          <p:nvPr/>
        </p:nvSpPr>
        <p:spPr>
          <a:xfrm>
            <a:off x="1919536" y="6309320"/>
            <a:ext cx="2304256" cy="36004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342900" indent="-342900" algn="r">
              <a:spcBef>
                <a:spcPct val="20000"/>
              </a:spcBef>
              <a:defRPr/>
            </a:pPr>
            <a:r>
              <a:rPr lang="en-US" sz="1600" b="1" i="1" dirty="0"/>
              <a:t>Prof. Eng. </a:t>
            </a:r>
            <a:r>
              <a:rPr lang="en-US" sz="1600" b="1" i="1" dirty="0" err="1"/>
              <a:t>Edson</a:t>
            </a:r>
            <a:r>
              <a:rPr lang="en-US" sz="1600" b="1" i="1" dirty="0"/>
              <a:t> </a:t>
            </a:r>
            <a:r>
              <a:rPr lang="en-US" sz="1600" b="1" i="1" dirty="0" err="1"/>
              <a:t>Simioni</a:t>
            </a:r>
            <a:endParaRPr lang="en-US" sz="1600" b="1" i="1" dirty="0"/>
          </a:p>
        </p:txBody>
      </p:sp>
      <p:cxnSp>
        <p:nvCxnSpPr>
          <p:cNvPr id="9" name="Conector reto 8"/>
          <p:cNvCxnSpPr>
            <a:cxnSpLocks/>
          </p:cNvCxnSpPr>
          <p:nvPr/>
        </p:nvCxnSpPr>
        <p:spPr>
          <a:xfrm>
            <a:off x="0" y="764704"/>
            <a:ext cx="12192000" cy="0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CaixaDeTexto 11"/>
          <p:cNvSpPr txBox="1"/>
          <p:nvPr/>
        </p:nvSpPr>
        <p:spPr>
          <a:xfrm>
            <a:off x="503548" y="908721"/>
            <a:ext cx="11305256" cy="166199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 algn="just">
              <a:buFont typeface="+mj-lt"/>
              <a:buAutoNum type="arabicPeriod" startAt="2"/>
            </a:pPr>
            <a:r>
              <a:rPr lang="pt-BR" sz="2400" b="1" dirty="0">
                <a:solidFill>
                  <a:srgbClr val="FF0000"/>
                </a:solidFill>
              </a:rPr>
              <a:t>Tipos de Osciloscópios:</a:t>
            </a:r>
          </a:p>
          <a:p>
            <a:pPr algn="just"/>
            <a:r>
              <a:rPr lang="pt-BR" b="1" dirty="0">
                <a:solidFill>
                  <a:srgbClr val="FF0000"/>
                </a:solidFill>
              </a:rPr>
              <a:t>2.1</a:t>
            </a:r>
            <a:r>
              <a:rPr lang="pt-BR" sz="2400" b="1" dirty="0">
                <a:solidFill>
                  <a:srgbClr val="FF0000"/>
                </a:solidFill>
              </a:rPr>
              <a:t> </a:t>
            </a:r>
            <a:r>
              <a:rPr lang="pt-BR" b="1" dirty="0">
                <a:solidFill>
                  <a:srgbClr val="FF0000"/>
                </a:solidFill>
              </a:rPr>
              <a:t>Osciloscópios Analógicos:</a:t>
            </a:r>
          </a:p>
          <a:p>
            <a:r>
              <a:rPr lang="pt-BR" sz="1600" dirty="0"/>
              <a:t>        Os osciloscópios analógicos são normalmente designados por ART </a:t>
            </a:r>
            <a:r>
              <a:rPr lang="pt-BR" sz="1600" i="1" dirty="0"/>
              <a:t>(</a:t>
            </a:r>
            <a:r>
              <a:rPr lang="pt-BR" sz="1600" i="1" dirty="0" err="1"/>
              <a:t>Analog</a:t>
            </a:r>
            <a:r>
              <a:rPr lang="pt-BR" sz="1600" i="1" dirty="0"/>
              <a:t> Real-Time).</a:t>
            </a:r>
          </a:p>
          <a:p>
            <a:r>
              <a:rPr lang="pt-BR" sz="1600" dirty="0"/>
              <a:t>        Trabalham com medições contínuas em tempo real. </a:t>
            </a:r>
          </a:p>
          <a:p>
            <a:endParaRPr lang="pt-BR" dirty="0"/>
          </a:p>
        </p:txBody>
      </p:sp>
      <p:sp>
        <p:nvSpPr>
          <p:cNvPr id="15" name="Título 1"/>
          <p:cNvSpPr txBox="1">
            <a:spLocks/>
          </p:cNvSpPr>
          <p:nvPr/>
        </p:nvSpPr>
        <p:spPr>
          <a:xfrm>
            <a:off x="5015880" y="130622"/>
            <a:ext cx="4176464" cy="49006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vert="horz" lIns="91440" tIns="45720" rIns="91440" bIns="45720" rtlCol="0" anchor="ctr">
            <a:noAutofit/>
          </a:bodyPr>
          <a:lstStyle/>
          <a:p>
            <a:pPr lvl="0">
              <a:spcBef>
                <a:spcPct val="0"/>
              </a:spcBef>
              <a:defRPr/>
            </a:pPr>
            <a:r>
              <a:rPr lang="pt-BR" sz="2400" b="1" dirty="0">
                <a:solidFill>
                  <a:srgbClr val="FF0000"/>
                </a:solidFill>
                <a:latin typeface="+mj-lt"/>
                <a:ea typeface="+mj-ea"/>
                <a:cs typeface="+mj-cs"/>
              </a:rPr>
              <a:t>Osciloscópio</a:t>
            </a:r>
          </a:p>
        </p:txBody>
      </p:sp>
      <p:pic>
        <p:nvPicPr>
          <p:cNvPr id="13" name="Imagem 12" descr="ETEC JS LOGO.jpg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631504" y="0"/>
            <a:ext cx="2160240" cy="692696"/>
          </a:xfrm>
          <a:prstGeom prst="rect">
            <a:avLst/>
          </a:prstGeom>
        </p:spPr>
      </p:pic>
      <p:pic>
        <p:nvPicPr>
          <p:cNvPr id="11" name="Imagem 10" descr="Uma imagem contendo forno, monitor, branco, microondas&#10;&#10;Descrição gerada automaticamente">
            <a:extLst>
              <a:ext uri="{FF2B5EF4-FFF2-40B4-BE49-F238E27FC236}">
                <a16:creationId xmlns:a16="http://schemas.microsoft.com/office/drawing/2014/main" xmlns="" id="{AECEAC1C-D206-4151-836E-102C58A579DF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2566442" y="2880855"/>
            <a:ext cx="6049838" cy="25207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383604404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ço Reservado para Número de Slid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109551-599B-4114-A955-BC03A1776CB4}" type="slidenum">
              <a:rPr lang="pt-BR" smtClean="0"/>
              <a:pPr/>
              <a:t>4</a:t>
            </a:fld>
            <a:endParaRPr lang="pt-BR"/>
          </a:p>
        </p:txBody>
      </p:sp>
      <p:sp>
        <p:nvSpPr>
          <p:cNvPr id="5" name="Subtítulo 2"/>
          <p:cNvSpPr txBox="1">
            <a:spLocks/>
          </p:cNvSpPr>
          <p:nvPr/>
        </p:nvSpPr>
        <p:spPr>
          <a:xfrm>
            <a:off x="1919536" y="6309320"/>
            <a:ext cx="2304256" cy="36004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342900" indent="-342900" algn="r">
              <a:spcBef>
                <a:spcPct val="20000"/>
              </a:spcBef>
              <a:defRPr/>
            </a:pPr>
            <a:r>
              <a:rPr lang="en-US" sz="1600" b="1" i="1" dirty="0"/>
              <a:t>Prof. Eng. </a:t>
            </a:r>
            <a:r>
              <a:rPr lang="en-US" sz="1600" b="1" i="1" dirty="0" err="1"/>
              <a:t>Edson</a:t>
            </a:r>
            <a:r>
              <a:rPr lang="en-US" sz="1600" b="1" i="1" dirty="0"/>
              <a:t> </a:t>
            </a:r>
            <a:r>
              <a:rPr lang="en-US" sz="1600" b="1" i="1" dirty="0" err="1"/>
              <a:t>Simioni</a:t>
            </a:r>
            <a:endParaRPr lang="en-US" sz="1600" b="1" i="1" dirty="0"/>
          </a:p>
        </p:txBody>
      </p:sp>
      <p:cxnSp>
        <p:nvCxnSpPr>
          <p:cNvPr id="9" name="Conector reto 8"/>
          <p:cNvCxnSpPr>
            <a:cxnSpLocks/>
          </p:cNvCxnSpPr>
          <p:nvPr/>
        </p:nvCxnSpPr>
        <p:spPr>
          <a:xfrm>
            <a:off x="0" y="764704"/>
            <a:ext cx="12192000" cy="0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CaixaDeTexto 11"/>
          <p:cNvSpPr txBox="1"/>
          <p:nvPr/>
        </p:nvSpPr>
        <p:spPr>
          <a:xfrm>
            <a:off x="503548" y="908721"/>
            <a:ext cx="11569116" cy="23698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 algn="just">
              <a:buFont typeface="+mj-lt"/>
              <a:buAutoNum type="arabicPeriod" startAt="2"/>
            </a:pPr>
            <a:r>
              <a:rPr lang="pt-BR" sz="2400" b="1" dirty="0">
                <a:solidFill>
                  <a:srgbClr val="FF0000"/>
                </a:solidFill>
              </a:rPr>
              <a:t>Tipos de Osciloscópios:</a:t>
            </a:r>
          </a:p>
          <a:p>
            <a:pPr algn="just"/>
            <a:r>
              <a:rPr lang="pt-BR" b="1" dirty="0">
                <a:solidFill>
                  <a:srgbClr val="FF0000"/>
                </a:solidFill>
              </a:rPr>
              <a:t>2.1</a:t>
            </a:r>
            <a:r>
              <a:rPr lang="pt-BR" sz="2400" b="1" dirty="0">
                <a:solidFill>
                  <a:srgbClr val="FF0000"/>
                </a:solidFill>
              </a:rPr>
              <a:t>  </a:t>
            </a:r>
            <a:r>
              <a:rPr lang="pt-BR" b="1" dirty="0">
                <a:solidFill>
                  <a:srgbClr val="FF0000"/>
                </a:solidFill>
              </a:rPr>
              <a:t>Osciloscópios Analógicos:</a:t>
            </a:r>
          </a:p>
          <a:p>
            <a:r>
              <a:rPr lang="pt-BR" dirty="0"/>
              <a:t>        </a:t>
            </a:r>
            <a:r>
              <a:rPr lang="pt-BR" sz="1600" dirty="0"/>
              <a:t>Seu princípio de funcionamento é de manipulação de um feixe de elétrons, que é produzido pelo “Canhão de    </a:t>
            </a:r>
          </a:p>
          <a:p>
            <a:r>
              <a:rPr lang="pt-BR" sz="1600" dirty="0"/>
              <a:t>         Elétrons” e acelerado e direcionados verticalmente e horizontalmente pelas “Placas de deflexão Horizontal e </a:t>
            </a:r>
          </a:p>
          <a:p>
            <a:r>
              <a:rPr lang="pt-BR" sz="1600" dirty="0"/>
              <a:t>         Vertical”.</a:t>
            </a:r>
          </a:p>
          <a:p>
            <a:r>
              <a:rPr lang="pt-BR" sz="1600" dirty="0"/>
              <a:t>         Ao final da trajetória estes elétrons se chocam contra a tela, que é revestida de material fluorescente e emitirá luz, </a:t>
            </a:r>
          </a:p>
          <a:p>
            <a:r>
              <a:rPr lang="pt-BR" sz="1600" dirty="0"/>
              <a:t>         equivalente do sinal elétrico à ser medido.</a:t>
            </a:r>
          </a:p>
          <a:p>
            <a:endParaRPr lang="pt-BR" dirty="0"/>
          </a:p>
        </p:txBody>
      </p:sp>
      <p:sp>
        <p:nvSpPr>
          <p:cNvPr id="15" name="Título 1"/>
          <p:cNvSpPr txBox="1">
            <a:spLocks/>
          </p:cNvSpPr>
          <p:nvPr/>
        </p:nvSpPr>
        <p:spPr>
          <a:xfrm>
            <a:off x="5015880" y="130622"/>
            <a:ext cx="4176464" cy="49006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vert="horz" lIns="91440" tIns="45720" rIns="91440" bIns="45720" rtlCol="0" anchor="ctr">
            <a:noAutofit/>
          </a:bodyPr>
          <a:lstStyle/>
          <a:p>
            <a:pPr lvl="0">
              <a:spcBef>
                <a:spcPct val="0"/>
              </a:spcBef>
              <a:defRPr/>
            </a:pPr>
            <a:r>
              <a:rPr lang="pt-BR" sz="2400" b="1" dirty="0">
                <a:solidFill>
                  <a:srgbClr val="FF0000"/>
                </a:solidFill>
                <a:latin typeface="+mj-lt"/>
                <a:ea typeface="+mj-ea"/>
                <a:cs typeface="+mj-cs"/>
              </a:rPr>
              <a:t>Osciloscópio</a:t>
            </a:r>
          </a:p>
        </p:txBody>
      </p:sp>
      <p:pic>
        <p:nvPicPr>
          <p:cNvPr id="13" name="Imagem 12" descr="ETEC JS LOGO.jpg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631504" y="0"/>
            <a:ext cx="2160240" cy="692696"/>
          </a:xfrm>
          <a:prstGeom prst="rect">
            <a:avLst/>
          </a:prstGeom>
        </p:spPr>
      </p:pic>
      <p:pic>
        <p:nvPicPr>
          <p:cNvPr id="3" name="Imagem 2" descr="Mapa colorido com texto preto sobre fundo branco&#10;&#10;Descrição gerada automaticamente">
            <a:extLst>
              <a:ext uri="{FF2B5EF4-FFF2-40B4-BE49-F238E27FC236}">
                <a16:creationId xmlns:a16="http://schemas.microsoft.com/office/drawing/2014/main" xmlns="" id="{27B37FE5-A465-4758-952B-98CC8065F90F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4367808" y="3241524"/>
            <a:ext cx="5184576" cy="30677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68294590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ço Reservado para Número de Slid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109551-599B-4114-A955-BC03A1776CB4}" type="slidenum">
              <a:rPr lang="pt-BR" smtClean="0"/>
              <a:pPr/>
              <a:t>5</a:t>
            </a:fld>
            <a:endParaRPr lang="pt-BR"/>
          </a:p>
        </p:txBody>
      </p:sp>
      <p:sp>
        <p:nvSpPr>
          <p:cNvPr id="5" name="Subtítulo 2"/>
          <p:cNvSpPr txBox="1">
            <a:spLocks/>
          </p:cNvSpPr>
          <p:nvPr/>
        </p:nvSpPr>
        <p:spPr>
          <a:xfrm>
            <a:off x="1919536" y="6309320"/>
            <a:ext cx="2304256" cy="36004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342900" indent="-342900" algn="r">
              <a:spcBef>
                <a:spcPct val="20000"/>
              </a:spcBef>
              <a:defRPr/>
            </a:pPr>
            <a:r>
              <a:rPr lang="en-US" sz="1600" b="1" i="1" dirty="0"/>
              <a:t>Prof. Eng. </a:t>
            </a:r>
            <a:r>
              <a:rPr lang="en-US" sz="1600" b="1" i="1" dirty="0" err="1"/>
              <a:t>Edson</a:t>
            </a:r>
            <a:r>
              <a:rPr lang="en-US" sz="1600" b="1" i="1" dirty="0"/>
              <a:t> </a:t>
            </a:r>
            <a:r>
              <a:rPr lang="en-US" sz="1600" b="1" i="1" dirty="0" err="1"/>
              <a:t>Simioni</a:t>
            </a:r>
            <a:endParaRPr lang="en-US" sz="1600" b="1" i="1" dirty="0"/>
          </a:p>
        </p:txBody>
      </p:sp>
      <p:cxnSp>
        <p:nvCxnSpPr>
          <p:cNvPr id="9" name="Conector reto 8"/>
          <p:cNvCxnSpPr>
            <a:cxnSpLocks/>
          </p:cNvCxnSpPr>
          <p:nvPr/>
        </p:nvCxnSpPr>
        <p:spPr>
          <a:xfrm>
            <a:off x="0" y="764704"/>
            <a:ext cx="12192000" cy="0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CaixaDeTexto 11"/>
          <p:cNvSpPr txBox="1"/>
          <p:nvPr/>
        </p:nvSpPr>
        <p:spPr>
          <a:xfrm>
            <a:off x="503548" y="908721"/>
            <a:ext cx="11305256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 algn="just">
              <a:buFont typeface="+mj-lt"/>
              <a:buAutoNum type="arabicPeriod" startAt="2"/>
            </a:pPr>
            <a:r>
              <a:rPr lang="pt-BR" sz="2400" b="1" dirty="0">
                <a:solidFill>
                  <a:srgbClr val="FF0000"/>
                </a:solidFill>
              </a:rPr>
              <a:t>Tipos de Osciloscópios:</a:t>
            </a:r>
          </a:p>
          <a:p>
            <a:pPr algn="just"/>
            <a:r>
              <a:rPr lang="pt-BR" b="1" dirty="0">
                <a:solidFill>
                  <a:srgbClr val="FF0000"/>
                </a:solidFill>
              </a:rPr>
              <a:t>2.2</a:t>
            </a:r>
            <a:r>
              <a:rPr lang="pt-BR" sz="2400" b="1" dirty="0">
                <a:solidFill>
                  <a:srgbClr val="FF0000"/>
                </a:solidFill>
              </a:rPr>
              <a:t>  </a:t>
            </a:r>
            <a:r>
              <a:rPr lang="pt-BR" b="1" dirty="0">
                <a:solidFill>
                  <a:srgbClr val="FF0000"/>
                </a:solidFill>
              </a:rPr>
              <a:t>Osciloscópios Digitais:</a:t>
            </a:r>
          </a:p>
          <a:p>
            <a:r>
              <a:rPr lang="pt-BR" sz="1600" dirty="0"/>
              <a:t>         Nos osciloscópios de tecnologia digital, são retiradas amostras do sinal original, que são convertidas para um formato </a:t>
            </a:r>
          </a:p>
          <a:p>
            <a:r>
              <a:rPr lang="pt-BR" sz="1600" dirty="0"/>
              <a:t>         digital (binário), através de um conversor analógico/digital </a:t>
            </a:r>
            <a:r>
              <a:rPr lang="pt-BR" sz="1600" i="1" dirty="0"/>
              <a:t>(ADC – </a:t>
            </a:r>
            <a:r>
              <a:rPr lang="pt-BR" sz="1600" i="1" dirty="0" err="1"/>
              <a:t>Analog</a:t>
            </a:r>
            <a:r>
              <a:rPr lang="pt-BR" sz="1600" i="1" dirty="0"/>
              <a:t> </a:t>
            </a:r>
            <a:r>
              <a:rPr lang="pt-BR" sz="1600" i="1" dirty="0" err="1"/>
              <a:t>to</a:t>
            </a:r>
            <a:r>
              <a:rPr lang="pt-BR" sz="1600" i="1" dirty="0"/>
              <a:t> Digital Converter). </a:t>
            </a:r>
          </a:p>
          <a:p>
            <a:r>
              <a:rPr lang="pt-BR" sz="1600" dirty="0"/>
              <a:t>         Esta informação digital é armazenada em uma memória e representada na tela. </a:t>
            </a:r>
          </a:p>
          <a:p>
            <a:r>
              <a:rPr lang="pt-BR" sz="1600" dirty="0"/>
              <a:t>         Estes osciloscópios são designados como “Osciloscópios de Amostragem”, ou  </a:t>
            </a:r>
            <a:r>
              <a:rPr lang="pt-BR" sz="1600" i="1" dirty="0"/>
              <a:t>DSO (Digital </a:t>
            </a:r>
            <a:r>
              <a:rPr lang="pt-BR" sz="1600" i="1" dirty="0" err="1"/>
              <a:t>Storage</a:t>
            </a:r>
            <a:r>
              <a:rPr lang="pt-BR" sz="1600" i="1" dirty="0"/>
              <a:t> </a:t>
            </a:r>
            <a:r>
              <a:rPr lang="pt-BR" sz="1600" i="1" dirty="0" err="1"/>
              <a:t>Oscilloscopes</a:t>
            </a:r>
            <a:r>
              <a:rPr lang="pt-BR" sz="1600" i="1" dirty="0"/>
              <a:t>). </a:t>
            </a:r>
          </a:p>
        </p:txBody>
      </p:sp>
      <p:sp>
        <p:nvSpPr>
          <p:cNvPr id="15" name="Título 1"/>
          <p:cNvSpPr txBox="1">
            <a:spLocks/>
          </p:cNvSpPr>
          <p:nvPr/>
        </p:nvSpPr>
        <p:spPr>
          <a:xfrm>
            <a:off x="5015880" y="130622"/>
            <a:ext cx="4176464" cy="49006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vert="horz" lIns="91440" tIns="45720" rIns="91440" bIns="45720" rtlCol="0" anchor="ctr">
            <a:noAutofit/>
          </a:bodyPr>
          <a:lstStyle/>
          <a:p>
            <a:pPr lvl="0">
              <a:spcBef>
                <a:spcPct val="0"/>
              </a:spcBef>
              <a:defRPr/>
            </a:pPr>
            <a:r>
              <a:rPr lang="pt-BR" sz="2400" b="1" dirty="0">
                <a:solidFill>
                  <a:srgbClr val="FF0000"/>
                </a:solidFill>
                <a:latin typeface="+mj-lt"/>
                <a:ea typeface="+mj-ea"/>
                <a:cs typeface="+mj-cs"/>
              </a:rPr>
              <a:t>Osciloscópio</a:t>
            </a:r>
          </a:p>
        </p:txBody>
      </p:sp>
      <p:pic>
        <p:nvPicPr>
          <p:cNvPr id="13" name="Imagem 12" descr="ETEC JS LOGO.jpg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631504" y="0"/>
            <a:ext cx="2160240" cy="692696"/>
          </a:xfrm>
          <a:prstGeom prst="rect">
            <a:avLst/>
          </a:prstGeom>
        </p:spPr>
      </p:pic>
      <p:pic>
        <p:nvPicPr>
          <p:cNvPr id="3" name="Imagem 2" descr="Uma imagem contendo medidor, relógio&#10;&#10;Descrição gerada automaticamente">
            <a:extLst>
              <a:ext uri="{FF2B5EF4-FFF2-40B4-BE49-F238E27FC236}">
                <a16:creationId xmlns:a16="http://schemas.microsoft.com/office/drawing/2014/main" xmlns="" id="{4610D6D8-8D76-41B6-B0CA-445A36AA7E9B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3773270" y="2987464"/>
            <a:ext cx="4859467" cy="32752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69846394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ço Reservado para Número de Slid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109551-599B-4114-A955-BC03A1776CB4}" type="slidenum">
              <a:rPr lang="pt-BR" smtClean="0"/>
              <a:pPr/>
              <a:t>6</a:t>
            </a:fld>
            <a:endParaRPr lang="pt-BR"/>
          </a:p>
        </p:txBody>
      </p:sp>
      <p:sp>
        <p:nvSpPr>
          <p:cNvPr id="5" name="Subtítulo 2"/>
          <p:cNvSpPr txBox="1">
            <a:spLocks/>
          </p:cNvSpPr>
          <p:nvPr/>
        </p:nvSpPr>
        <p:spPr>
          <a:xfrm>
            <a:off x="1919536" y="6309320"/>
            <a:ext cx="2304256" cy="36004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342900" indent="-342900" algn="r">
              <a:spcBef>
                <a:spcPct val="20000"/>
              </a:spcBef>
              <a:defRPr/>
            </a:pPr>
            <a:r>
              <a:rPr lang="en-US" sz="1600" b="1" i="1" dirty="0"/>
              <a:t>Prof. Eng. </a:t>
            </a:r>
            <a:r>
              <a:rPr lang="en-US" sz="1600" b="1" i="1" dirty="0" err="1"/>
              <a:t>Edson</a:t>
            </a:r>
            <a:r>
              <a:rPr lang="en-US" sz="1600" b="1" i="1" dirty="0"/>
              <a:t> </a:t>
            </a:r>
            <a:r>
              <a:rPr lang="en-US" sz="1600" b="1" i="1" dirty="0" err="1"/>
              <a:t>Simioni</a:t>
            </a:r>
            <a:endParaRPr lang="en-US" sz="1600" b="1" i="1" dirty="0"/>
          </a:p>
        </p:txBody>
      </p:sp>
      <p:cxnSp>
        <p:nvCxnSpPr>
          <p:cNvPr id="9" name="Conector reto 8"/>
          <p:cNvCxnSpPr>
            <a:cxnSpLocks/>
          </p:cNvCxnSpPr>
          <p:nvPr/>
        </p:nvCxnSpPr>
        <p:spPr>
          <a:xfrm>
            <a:off x="0" y="764704"/>
            <a:ext cx="12192000" cy="0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CaixaDeTexto 11"/>
          <p:cNvSpPr txBox="1"/>
          <p:nvPr/>
        </p:nvSpPr>
        <p:spPr>
          <a:xfrm>
            <a:off x="503548" y="908721"/>
            <a:ext cx="11305256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 algn="just">
              <a:buFont typeface="+mj-lt"/>
              <a:buAutoNum type="arabicPeriod" startAt="3"/>
            </a:pPr>
            <a:r>
              <a:rPr lang="pt-BR" sz="2400" b="1" dirty="0">
                <a:solidFill>
                  <a:srgbClr val="FF0000"/>
                </a:solidFill>
              </a:rPr>
              <a:t>Pontas de Prova:</a:t>
            </a:r>
          </a:p>
          <a:p>
            <a:pPr algn="just"/>
            <a:r>
              <a:rPr lang="pt-BR" sz="1600" dirty="0"/>
              <a:t>          As pontas de provas são  utilizadas para interligar o osciloscópio, aos pontos de medição.</a:t>
            </a:r>
          </a:p>
          <a:p>
            <a:pPr algn="just"/>
            <a:r>
              <a:rPr lang="pt-BR" sz="1600" i="1" dirty="0"/>
              <a:t>       </a:t>
            </a:r>
            <a:r>
              <a:rPr lang="pt-BR" sz="1600" dirty="0"/>
              <a:t>   Uma das extremidades da ponta de prova é conectada ao osciloscópio através de um conector tipo BCN.</a:t>
            </a:r>
          </a:p>
          <a:p>
            <a:pPr algn="just"/>
            <a:r>
              <a:rPr lang="pt-BR" sz="1600" dirty="0"/>
              <a:t>          A outra extremidade é utilizada para fazer a tomada de medição. É provida de uma garra jacaré (Terra) e uma entrada de sinal.</a:t>
            </a:r>
            <a:r>
              <a:rPr lang="pt-BR" sz="1600" i="1" dirty="0"/>
              <a:t>           </a:t>
            </a:r>
          </a:p>
        </p:txBody>
      </p:sp>
      <p:sp>
        <p:nvSpPr>
          <p:cNvPr id="15" name="Título 1"/>
          <p:cNvSpPr txBox="1">
            <a:spLocks/>
          </p:cNvSpPr>
          <p:nvPr/>
        </p:nvSpPr>
        <p:spPr>
          <a:xfrm>
            <a:off x="5015880" y="130622"/>
            <a:ext cx="4176464" cy="49006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vert="horz" lIns="91440" tIns="45720" rIns="91440" bIns="45720" rtlCol="0" anchor="ctr">
            <a:noAutofit/>
          </a:bodyPr>
          <a:lstStyle/>
          <a:p>
            <a:pPr lvl="0">
              <a:spcBef>
                <a:spcPct val="0"/>
              </a:spcBef>
              <a:defRPr/>
            </a:pPr>
            <a:r>
              <a:rPr lang="pt-BR" sz="2400" b="1" dirty="0">
                <a:solidFill>
                  <a:srgbClr val="FF0000"/>
                </a:solidFill>
                <a:latin typeface="+mj-lt"/>
                <a:ea typeface="+mj-ea"/>
                <a:cs typeface="+mj-cs"/>
              </a:rPr>
              <a:t>Osciloscópio</a:t>
            </a:r>
          </a:p>
        </p:txBody>
      </p:sp>
      <p:pic>
        <p:nvPicPr>
          <p:cNvPr id="13" name="Imagem 12" descr="ETEC JS LOGO.jpg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631504" y="0"/>
            <a:ext cx="2160240" cy="692696"/>
          </a:xfrm>
          <a:prstGeom prst="rect">
            <a:avLst/>
          </a:prstGeom>
        </p:spPr>
      </p:pic>
      <p:pic>
        <p:nvPicPr>
          <p:cNvPr id="6" name="Imagem 5">
            <a:extLst>
              <a:ext uri="{FF2B5EF4-FFF2-40B4-BE49-F238E27FC236}">
                <a16:creationId xmlns:a16="http://schemas.microsoft.com/office/drawing/2014/main" xmlns="" id="{6EB5EF7B-A67B-4FE3-A03F-E772053298B6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8916346" y="4248795"/>
            <a:ext cx="2381250" cy="1590675"/>
          </a:xfrm>
          <a:prstGeom prst="rect">
            <a:avLst/>
          </a:prstGeom>
        </p:spPr>
      </p:pic>
      <p:pic>
        <p:nvPicPr>
          <p:cNvPr id="8" name="Imagem 7">
            <a:extLst>
              <a:ext uri="{FF2B5EF4-FFF2-40B4-BE49-F238E27FC236}">
                <a16:creationId xmlns:a16="http://schemas.microsoft.com/office/drawing/2014/main" xmlns="" id="{0B81A9CA-519E-4790-878F-4BDD650C1270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8885994" y="2374177"/>
            <a:ext cx="2657475" cy="1724025"/>
          </a:xfrm>
          <a:prstGeom prst="rect">
            <a:avLst/>
          </a:prstGeom>
        </p:spPr>
      </p:pic>
      <p:pic>
        <p:nvPicPr>
          <p:cNvPr id="18" name="Imagem 17">
            <a:extLst>
              <a:ext uri="{FF2B5EF4-FFF2-40B4-BE49-F238E27FC236}">
                <a16:creationId xmlns:a16="http://schemas.microsoft.com/office/drawing/2014/main" xmlns="" id="{C2FCC258-68F7-422E-958F-8764B2DD4815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930336" y="2355270"/>
            <a:ext cx="7559222" cy="34499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227066464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ço Reservado para Número de Slide 3"/>
          <p:cNvSpPr>
            <a:spLocks noGrp="1"/>
          </p:cNvSpPr>
          <p:nvPr>
            <p:ph type="sldNum" sz="quarter" idx="12"/>
          </p:nvPr>
        </p:nvSpPr>
        <p:spPr>
          <a:xfrm>
            <a:off x="8737600" y="6356351"/>
            <a:ext cx="2844800" cy="365125"/>
          </a:xfrm>
        </p:spPr>
        <p:txBody>
          <a:bodyPr/>
          <a:lstStyle/>
          <a:p>
            <a:fld id="{C4109551-599B-4114-A955-BC03A1776CB4}" type="slidenum">
              <a:rPr lang="pt-BR" smtClean="0"/>
              <a:pPr/>
              <a:t>7</a:t>
            </a:fld>
            <a:endParaRPr lang="pt-BR"/>
          </a:p>
        </p:txBody>
      </p:sp>
      <p:sp>
        <p:nvSpPr>
          <p:cNvPr id="5" name="Subtítulo 2"/>
          <p:cNvSpPr txBox="1">
            <a:spLocks/>
          </p:cNvSpPr>
          <p:nvPr/>
        </p:nvSpPr>
        <p:spPr>
          <a:xfrm>
            <a:off x="1919536" y="6309320"/>
            <a:ext cx="2304256" cy="36004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342900" indent="-342900" algn="r">
              <a:spcBef>
                <a:spcPct val="20000"/>
              </a:spcBef>
              <a:defRPr/>
            </a:pPr>
            <a:r>
              <a:rPr lang="en-US" sz="1600" b="1" i="1" dirty="0"/>
              <a:t>Prof. Eng. </a:t>
            </a:r>
            <a:r>
              <a:rPr lang="en-US" sz="1600" b="1" i="1" dirty="0" err="1"/>
              <a:t>Edson</a:t>
            </a:r>
            <a:r>
              <a:rPr lang="en-US" sz="1600" b="1" i="1" dirty="0"/>
              <a:t> </a:t>
            </a:r>
            <a:r>
              <a:rPr lang="en-US" sz="1600" b="1" i="1" dirty="0" err="1"/>
              <a:t>Simioni</a:t>
            </a:r>
            <a:endParaRPr lang="en-US" sz="1600" b="1" i="1" dirty="0"/>
          </a:p>
        </p:txBody>
      </p:sp>
      <p:cxnSp>
        <p:nvCxnSpPr>
          <p:cNvPr id="9" name="Conector reto 8"/>
          <p:cNvCxnSpPr>
            <a:cxnSpLocks/>
          </p:cNvCxnSpPr>
          <p:nvPr/>
        </p:nvCxnSpPr>
        <p:spPr>
          <a:xfrm>
            <a:off x="0" y="764704"/>
            <a:ext cx="12192000" cy="0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CaixaDeTexto 11"/>
          <p:cNvSpPr txBox="1"/>
          <p:nvPr/>
        </p:nvSpPr>
        <p:spPr>
          <a:xfrm>
            <a:off x="503548" y="908721"/>
            <a:ext cx="11305256" cy="169277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 algn="just">
              <a:buFont typeface="+mj-lt"/>
              <a:buAutoNum type="arabicPeriod" startAt="3"/>
            </a:pPr>
            <a:r>
              <a:rPr lang="pt-BR" sz="2400" b="1" dirty="0">
                <a:solidFill>
                  <a:srgbClr val="FF0000"/>
                </a:solidFill>
              </a:rPr>
              <a:t>Pontas de Provas:</a:t>
            </a:r>
          </a:p>
          <a:p>
            <a:pPr algn="just"/>
            <a:r>
              <a:rPr lang="pt-BR" sz="1600" dirty="0"/>
              <a:t>          As pontas pontas de provas podem ser encontradas com medição direta 1:1 ou com uma relação de medição 10:1.</a:t>
            </a:r>
          </a:p>
          <a:p>
            <a:pPr algn="just"/>
            <a:r>
              <a:rPr lang="pt-BR" sz="1600" dirty="0"/>
              <a:t>          A ponta de prova 1:1 permite aplicar à entrada o mesmo nível de tensão da forma de onda a ser medida.</a:t>
            </a:r>
          </a:p>
          <a:p>
            <a:pPr algn="just"/>
            <a:r>
              <a:rPr lang="pt-BR" sz="1600" dirty="0"/>
              <a:t>          A ponta de prova 10:1 permite trabalhar com níveis de tensão maiores, de maneira que nos osciloscópio temos apenas uma    </a:t>
            </a:r>
          </a:p>
          <a:p>
            <a:pPr algn="just"/>
            <a:r>
              <a:rPr lang="pt-BR" sz="1600" dirty="0"/>
              <a:t>          décima parte desta tensão. </a:t>
            </a:r>
          </a:p>
          <a:p>
            <a:pPr algn="just"/>
            <a:r>
              <a:rPr lang="pt-BR" sz="1600" dirty="0"/>
              <a:t>          Um osciloscópio que permita a leitura de tensões até 50V, poderá desta forma realizar medições até 500V.</a:t>
            </a:r>
          </a:p>
        </p:txBody>
      </p:sp>
      <p:sp>
        <p:nvSpPr>
          <p:cNvPr id="15" name="Título 1"/>
          <p:cNvSpPr txBox="1">
            <a:spLocks/>
          </p:cNvSpPr>
          <p:nvPr/>
        </p:nvSpPr>
        <p:spPr>
          <a:xfrm>
            <a:off x="5015880" y="130622"/>
            <a:ext cx="4176464" cy="49006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vert="horz" lIns="91440" tIns="45720" rIns="91440" bIns="45720" rtlCol="0" anchor="ctr">
            <a:noAutofit/>
          </a:bodyPr>
          <a:lstStyle/>
          <a:p>
            <a:pPr lvl="0">
              <a:spcBef>
                <a:spcPct val="0"/>
              </a:spcBef>
              <a:defRPr/>
            </a:pPr>
            <a:r>
              <a:rPr lang="pt-BR" sz="2400" b="1" dirty="0">
                <a:solidFill>
                  <a:srgbClr val="FF0000"/>
                </a:solidFill>
                <a:latin typeface="+mj-lt"/>
                <a:ea typeface="+mj-ea"/>
                <a:cs typeface="+mj-cs"/>
              </a:rPr>
              <a:t>Osciloscópio</a:t>
            </a:r>
          </a:p>
        </p:txBody>
      </p:sp>
      <p:pic>
        <p:nvPicPr>
          <p:cNvPr id="13" name="Imagem 12" descr="ETEC JS LOGO.jpg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631504" y="0"/>
            <a:ext cx="2160240" cy="692696"/>
          </a:xfrm>
          <a:prstGeom prst="rect">
            <a:avLst/>
          </a:prstGeom>
        </p:spPr>
      </p:pic>
      <p:pic>
        <p:nvPicPr>
          <p:cNvPr id="3" name="Imagem 2" descr="Uma imagem contendo atletismo&#10;&#10;Descrição gerada automaticamente">
            <a:extLst>
              <a:ext uri="{FF2B5EF4-FFF2-40B4-BE49-F238E27FC236}">
                <a16:creationId xmlns:a16="http://schemas.microsoft.com/office/drawing/2014/main" xmlns="" id="{CABC95C0-EEF2-490B-B4F3-AA83D7193D86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3328987" y="2762290"/>
            <a:ext cx="5534025" cy="1562100"/>
          </a:xfrm>
          <a:prstGeom prst="rect">
            <a:avLst/>
          </a:prstGeom>
        </p:spPr>
      </p:pic>
      <p:pic>
        <p:nvPicPr>
          <p:cNvPr id="7" name="Imagem 6" descr="Tela de celular com texto preto sobre fundo branco&#10;&#10;Descrição gerada automaticamente">
            <a:extLst>
              <a:ext uri="{FF2B5EF4-FFF2-40B4-BE49-F238E27FC236}">
                <a16:creationId xmlns:a16="http://schemas.microsoft.com/office/drawing/2014/main" xmlns="" id="{FA0CFC8B-0C04-4602-A111-B49729E4F81F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3331583" y="4516755"/>
            <a:ext cx="5534025" cy="1600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249272866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ço Reservado para Número de Slid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109551-599B-4114-A955-BC03A1776CB4}" type="slidenum">
              <a:rPr lang="pt-BR" smtClean="0"/>
              <a:pPr/>
              <a:t>8</a:t>
            </a:fld>
            <a:endParaRPr lang="pt-BR"/>
          </a:p>
        </p:txBody>
      </p:sp>
      <p:sp>
        <p:nvSpPr>
          <p:cNvPr id="5" name="Subtítulo 2"/>
          <p:cNvSpPr txBox="1">
            <a:spLocks/>
          </p:cNvSpPr>
          <p:nvPr/>
        </p:nvSpPr>
        <p:spPr>
          <a:xfrm>
            <a:off x="1919536" y="6309320"/>
            <a:ext cx="2304256" cy="36004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342900" indent="-342900" algn="r">
              <a:spcBef>
                <a:spcPct val="20000"/>
              </a:spcBef>
              <a:defRPr/>
            </a:pPr>
            <a:r>
              <a:rPr lang="en-US" sz="1600" b="1" i="1" dirty="0"/>
              <a:t>Prof. Eng. </a:t>
            </a:r>
            <a:r>
              <a:rPr lang="en-US" sz="1600" b="1" i="1" dirty="0" err="1"/>
              <a:t>Edson</a:t>
            </a:r>
            <a:r>
              <a:rPr lang="en-US" sz="1600" b="1" i="1" dirty="0"/>
              <a:t> </a:t>
            </a:r>
            <a:r>
              <a:rPr lang="en-US" sz="1600" b="1" i="1" dirty="0" err="1"/>
              <a:t>Simioni</a:t>
            </a:r>
            <a:endParaRPr lang="en-US" sz="1600" b="1" i="1" dirty="0"/>
          </a:p>
        </p:txBody>
      </p:sp>
      <p:cxnSp>
        <p:nvCxnSpPr>
          <p:cNvPr id="9" name="Conector reto 8"/>
          <p:cNvCxnSpPr>
            <a:cxnSpLocks/>
          </p:cNvCxnSpPr>
          <p:nvPr/>
        </p:nvCxnSpPr>
        <p:spPr>
          <a:xfrm>
            <a:off x="0" y="764704"/>
            <a:ext cx="12192000" cy="0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CaixaDeTexto 11"/>
          <p:cNvSpPr txBox="1"/>
          <p:nvPr/>
        </p:nvSpPr>
        <p:spPr>
          <a:xfrm>
            <a:off x="503548" y="908721"/>
            <a:ext cx="11305256" cy="15081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 algn="just">
              <a:buFont typeface="+mj-lt"/>
              <a:buAutoNum type="arabicPeriod" startAt="4"/>
            </a:pPr>
            <a:r>
              <a:rPr lang="pt-BR" sz="2400" b="1" dirty="0">
                <a:solidFill>
                  <a:srgbClr val="FF0000"/>
                </a:solidFill>
              </a:rPr>
              <a:t>Controles e Entradas de Sinais:</a:t>
            </a:r>
          </a:p>
          <a:p>
            <a:pPr marL="457200" indent="-457200" algn="just"/>
            <a:r>
              <a:rPr lang="pt-BR" sz="2000" dirty="0"/>
              <a:t> </a:t>
            </a:r>
            <a:r>
              <a:rPr lang="pt-BR" sz="1600" dirty="0"/>
              <a:t>         Independentemente do tipo de osciloscópio, este possui os tipos de controles:</a:t>
            </a:r>
          </a:p>
          <a:p>
            <a:pPr lvl="1" algn="just"/>
            <a:r>
              <a:rPr lang="pt-BR" sz="1600" b="1" dirty="0">
                <a:solidFill>
                  <a:srgbClr val="FF0000"/>
                </a:solidFill>
              </a:rPr>
              <a:t>	4.1 Ajuste do traço ou ponto na tela;</a:t>
            </a:r>
          </a:p>
          <a:p>
            <a:pPr lvl="1" algn="just"/>
            <a:r>
              <a:rPr lang="pt-BR" sz="1600" b="1" dirty="0">
                <a:solidFill>
                  <a:srgbClr val="FF0000"/>
                </a:solidFill>
              </a:rPr>
              <a:t>	4.2 Entrada de atuação vertical;</a:t>
            </a:r>
          </a:p>
          <a:p>
            <a:pPr lvl="1" algn="just"/>
            <a:r>
              <a:rPr lang="pt-BR" sz="1600" b="1" dirty="0">
                <a:solidFill>
                  <a:srgbClr val="FF0000"/>
                </a:solidFill>
              </a:rPr>
              <a:t>	4.3 Entrada de atuação horizontal;</a:t>
            </a:r>
          </a:p>
        </p:txBody>
      </p:sp>
      <p:sp>
        <p:nvSpPr>
          <p:cNvPr id="15" name="Título 1"/>
          <p:cNvSpPr txBox="1">
            <a:spLocks/>
          </p:cNvSpPr>
          <p:nvPr/>
        </p:nvSpPr>
        <p:spPr>
          <a:xfrm>
            <a:off x="5015880" y="130622"/>
            <a:ext cx="4176464" cy="49006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vert="horz" lIns="91440" tIns="45720" rIns="91440" bIns="45720" rtlCol="0" anchor="ctr">
            <a:noAutofit/>
          </a:bodyPr>
          <a:lstStyle/>
          <a:p>
            <a:pPr lvl="0">
              <a:spcBef>
                <a:spcPct val="0"/>
              </a:spcBef>
              <a:defRPr/>
            </a:pPr>
            <a:r>
              <a:rPr lang="pt-BR" sz="2400" b="1" dirty="0">
                <a:solidFill>
                  <a:srgbClr val="FF0000"/>
                </a:solidFill>
                <a:latin typeface="+mj-lt"/>
                <a:ea typeface="+mj-ea"/>
                <a:cs typeface="+mj-cs"/>
              </a:rPr>
              <a:t>Osciloscópio</a:t>
            </a:r>
          </a:p>
        </p:txBody>
      </p:sp>
      <p:pic>
        <p:nvPicPr>
          <p:cNvPr id="13" name="Imagem 12" descr="ETEC JS LOGO.jpg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631504" y="0"/>
            <a:ext cx="2160240" cy="692696"/>
          </a:xfrm>
          <a:prstGeom prst="rect">
            <a:avLst/>
          </a:prstGeom>
        </p:spPr>
      </p:pic>
      <p:pic>
        <p:nvPicPr>
          <p:cNvPr id="6" name="Imagem 5" descr="Uma imagem contendo no interior, verde, mesa, branco&#10;&#10;Descrição gerada automaticamente">
            <a:extLst>
              <a:ext uri="{FF2B5EF4-FFF2-40B4-BE49-F238E27FC236}">
                <a16:creationId xmlns:a16="http://schemas.microsoft.com/office/drawing/2014/main" xmlns="" id="{41616BCD-864D-45A6-B45E-58610128C8E9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4367808" y="2852936"/>
            <a:ext cx="3168352" cy="31683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80791847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ço Reservado para Número de Slid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109551-599B-4114-A955-BC03A1776CB4}" type="slidenum">
              <a:rPr lang="pt-BR" smtClean="0"/>
              <a:pPr/>
              <a:t>9</a:t>
            </a:fld>
            <a:endParaRPr lang="pt-BR"/>
          </a:p>
        </p:txBody>
      </p:sp>
      <p:sp>
        <p:nvSpPr>
          <p:cNvPr id="5" name="Subtítulo 2"/>
          <p:cNvSpPr txBox="1">
            <a:spLocks/>
          </p:cNvSpPr>
          <p:nvPr/>
        </p:nvSpPr>
        <p:spPr>
          <a:xfrm>
            <a:off x="1919536" y="6309320"/>
            <a:ext cx="2304256" cy="36004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342900" indent="-342900" algn="r">
              <a:spcBef>
                <a:spcPct val="20000"/>
              </a:spcBef>
              <a:defRPr/>
            </a:pPr>
            <a:r>
              <a:rPr lang="en-US" sz="1600" b="1" i="1" dirty="0"/>
              <a:t>Prof. Eng. </a:t>
            </a:r>
            <a:r>
              <a:rPr lang="en-US" sz="1600" b="1" i="1" dirty="0" err="1"/>
              <a:t>Edson</a:t>
            </a:r>
            <a:r>
              <a:rPr lang="en-US" sz="1600" b="1" i="1" dirty="0"/>
              <a:t> </a:t>
            </a:r>
            <a:r>
              <a:rPr lang="en-US" sz="1600" b="1" i="1" dirty="0" err="1"/>
              <a:t>Simioni</a:t>
            </a:r>
            <a:endParaRPr lang="en-US" sz="1600" b="1" i="1" dirty="0"/>
          </a:p>
        </p:txBody>
      </p:sp>
      <p:cxnSp>
        <p:nvCxnSpPr>
          <p:cNvPr id="9" name="Conector reto 8"/>
          <p:cNvCxnSpPr>
            <a:cxnSpLocks/>
          </p:cNvCxnSpPr>
          <p:nvPr/>
        </p:nvCxnSpPr>
        <p:spPr>
          <a:xfrm>
            <a:off x="0" y="764704"/>
            <a:ext cx="12192000" cy="0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CaixaDeTexto 11"/>
          <p:cNvSpPr txBox="1"/>
          <p:nvPr/>
        </p:nvSpPr>
        <p:spPr>
          <a:xfrm>
            <a:off x="503548" y="908721"/>
            <a:ext cx="11305256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 algn="just">
              <a:buFont typeface="+mj-lt"/>
              <a:buAutoNum type="arabicPeriod" startAt="4"/>
            </a:pPr>
            <a:r>
              <a:rPr lang="pt-BR" sz="2400" b="1" dirty="0">
                <a:solidFill>
                  <a:srgbClr val="FF0000"/>
                </a:solidFill>
              </a:rPr>
              <a:t>Controles e Entradas de Sinais:</a:t>
            </a:r>
          </a:p>
          <a:p>
            <a:pPr marL="457200" indent="-457200" algn="just"/>
            <a:r>
              <a:rPr lang="pt-BR" sz="2000" b="1" dirty="0">
                <a:solidFill>
                  <a:srgbClr val="FF0000"/>
                </a:solidFill>
              </a:rPr>
              <a:t>4.1   Ajuste do traço ou ponto na tela:</a:t>
            </a:r>
          </a:p>
          <a:p>
            <a:pPr marL="914400" lvl="1" indent="-457200" algn="just">
              <a:buFont typeface="Arial" panose="020B0604020202020204" pitchFamily="34" charset="0"/>
              <a:buChar char="•"/>
            </a:pPr>
            <a:r>
              <a:rPr lang="pt-BR" sz="1600" dirty="0"/>
              <a:t>Brilho ou Luminosidade </a:t>
            </a:r>
            <a:r>
              <a:rPr lang="pt-BR" sz="1600" i="1" dirty="0"/>
              <a:t>(</a:t>
            </a:r>
            <a:r>
              <a:rPr lang="pt-BR" sz="1600" i="1" dirty="0" err="1"/>
              <a:t>Brithness</a:t>
            </a:r>
            <a:r>
              <a:rPr lang="pt-BR" sz="1600" i="1" dirty="0"/>
              <a:t> ou </a:t>
            </a:r>
            <a:r>
              <a:rPr lang="pt-BR" sz="1600" i="1" dirty="0" err="1"/>
              <a:t>Intensity</a:t>
            </a:r>
            <a:r>
              <a:rPr lang="pt-BR" sz="1600" i="1" dirty="0"/>
              <a:t>): </a:t>
            </a:r>
            <a:r>
              <a:rPr lang="pt-BR" sz="1600" dirty="0"/>
              <a:t>Controla a luminosidade do ponto ou traço na tela;</a:t>
            </a:r>
          </a:p>
          <a:p>
            <a:pPr marL="914400" lvl="1" indent="-457200" algn="just">
              <a:buFont typeface="Arial" panose="020B0604020202020204" pitchFamily="34" charset="0"/>
              <a:buChar char="•"/>
            </a:pPr>
            <a:r>
              <a:rPr lang="pt-BR" sz="1600" dirty="0"/>
              <a:t>Foco </a:t>
            </a:r>
            <a:r>
              <a:rPr lang="pt-BR" sz="1600" i="1" dirty="0"/>
              <a:t>(Focus): </a:t>
            </a:r>
            <a:r>
              <a:rPr lang="pt-BR" sz="1600" dirty="0"/>
              <a:t>Controla a nitidez do ponto ou traço na tela.</a:t>
            </a:r>
          </a:p>
          <a:p>
            <a:pPr marL="914400" lvl="1" indent="-457200" algn="just">
              <a:buFont typeface="Arial" panose="020B0604020202020204" pitchFamily="34" charset="0"/>
              <a:buChar char="•"/>
            </a:pPr>
            <a:r>
              <a:rPr lang="pt-BR" sz="1600" dirty="0"/>
              <a:t>Iluminação da retícula </a:t>
            </a:r>
            <a:r>
              <a:rPr lang="pt-BR" sz="1600" i="1" dirty="0"/>
              <a:t>(</a:t>
            </a:r>
            <a:r>
              <a:rPr lang="pt-BR" sz="1600" i="1" dirty="0" err="1"/>
              <a:t>Scalle</a:t>
            </a:r>
            <a:r>
              <a:rPr lang="pt-BR" sz="1600" i="1" dirty="0"/>
              <a:t> </a:t>
            </a:r>
            <a:r>
              <a:rPr lang="pt-BR" sz="1600" i="1" dirty="0" err="1"/>
              <a:t>Illumination</a:t>
            </a:r>
            <a:r>
              <a:rPr lang="pt-BR" sz="1600" i="1" dirty="0"/>
              <a:t>): </a:t>
            </a:r>
            <a:r>
              <a:rPr lang="pt-BR" sz="1600" dirty="0"/>
              <a:t>Permite iluminar as divisões traçadas na tela.</a:t>
            </a:r>
          </a:p>
          <a:p>
            <a:pPr marL="457200" indent="-457200" algn="just"/>
            <a:endParaRPr lang="pt-BR" sz="2000" dirty="0"/>
          </a:p>
        </p:txBody>
      </p:sp>
      <p:sp>
        <p:nvSpPr>
          <p:cNvPr id="15" name="Título 1"/>
          <p:cNvSpPr txBox="1">
            <a:spLocks/>
          </p:cNvSpPr>
          <p:nvPr/>
        </p:nvSpPr>
        <p:spPr>
          <a:xfrm>
            <a:off x="5015880" y="130622"/>
            <a:ext cx="4176464" cy="49006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vert="horz" lIns="91440" tIns="45720" rIns="91440" bIns="45720" rtlCol="0" anchor="ctr">
            <a:noAutofit/>
          </a:bodyPr>
          <a:lstStyle/>
          <a:p>
            <a:pPr lvl="0">
              <a:spcBef>
                <a:spcPct val="0"/>
              </a:spcBef>
              <a:defRPr/>
            </a:pPr>
            <a:r>
              <a:rPr lang="pt-BR" sz="2400" b="1" dirty="0">
                <a:solidFill>
                  <a:srgbClr val="FF0000"/>
                </a:solidFill>
                <a:latin typeface="+mj-lt"/>
                <a:ea typeface="+mj-ea"/>
                <a:cs typeface="+mj-cs"/>
              </a:rPr>
              <a:t>Osciloscópio</a:t>
            </a:r>
          </a:p>
        </p:txBody>
      </p:sp>
      <p:pic>
        <p:nvPicPr>
          <p:cNvPr id="13" name="Imagem 12" descr="ETEC JS LOGO.jpg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631504" y="0"/>
            <a:ext cx="2160240" cy="692696"/>
          </a:xfrm>
          <a:prstGeom prst="rect">
            <a:avLst/>
          </a:prstGeom>
        </p:spPr>
      </p:pic>
      <p:pic>
        <p:nvPicPr>
          <p:cNvPr id="7" name="Imagem 6" descr="Uma imagem contendo fogão, forno&#10;&#10;Descrição gerada automaticamente">
            <a:extLst>
              <a:ext uri="{FF2B5EF4-FFF2-40B4-BE49-F238E27FC236}">
                <a16:creationId xmlns:a16="http://schemas.microsoft.com/office/drawing/2014/main" xmlns="" id="{09C32977-8844-434F-8B71-7C162629C436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3829050" y="2473796"/>
            <a:ext cx="4533900" cy="3619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49423203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ço Reservado para Número de Slid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109551-599B-4114-A955-BC03A1776CB4}" type="slidenum">
              <a:rPr lang="pt-BR" smtClean="0"/>
              <a:pPr/>
              <a:t>10</a:t>
            </a:fld>
            <a:endParaRPr lang="pt-BR"/>
          </a:p>
        </p:txBody>
      </p:sp>
      <p:sp>
        <p:nvSpPr>
          <p:cNvPr id="5" name="Subtítulo 2"/>
          <p:cNvSpPr txBox="1">
            <a:spLocks/>
          </p:cNvSpPr>
          <p:nvPr/>
        </p:nvSpPr>
        <p:spPr>
          <a:xfrm>
            <a:off x="1919536" y="6309320"/>
            <a:ext cx="2304256" cy="36004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342900" indent="-342900" algn="r">
              <a:spcBef>
                <a:spcPct val="20000"/>
              </a:spcBef>
              <a:defRPr/>
            </a:pPr>
            <a:r>
              <a:rPr lang="en-US" sz="1600" b="1" i="1" dirty="0"/>
              <a:t>Prof. Eng. </a:t>
            </a:r>
            <a:r>
              <a:rPr lang="en-US" sz="1600" b="1" i="1" dirty="0" err="1"/>
              <a:t>Edson</a:t>
            </a:r>
            <a:r>
              <a:rPr lang="en-US" sz="1600" b="1" i="1" dirty="0"/>
              <a:t> </a:t>
            </a:r>
            <a:r>
              <a:rPr lang="en-US" sz="1600" b="1" i="1" dirty="0" err="1"/>
              <a:t>Simioni</a:t>
            </a:r>
            <a:endParaRPr lang="en-US" sz="1600" b="1" i="1" dirty="0"/>
          </a:p>
        </p:txBody>
      </p:sp>
      <p:cxnSp>
        <p:nvCxnSpPr>
          <p:cNvPr id="9" name="Conector reto 8"/>
          <p:cNvCxnSpPr>
            <a:cxnSpLocks/>
          </p:cNvCxnSpPr>
          <p:nvPr/>
        </p:nvCxnSpPr>
        <p:spPr>
          <a:xfrm>
            <a:off x="0" y="764704"/>
            <a:ext cx="12192000" cy="0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CaixaDeTexto 11"/>
          <p:cNvSpPr txBox="1"/>
          <p:nvPr/>
        </p:nvSpPr>
        <p:spPr>
          <a:xfrm>
            <a:off x="503548" y="908721"/>
            <a:ext cx="11305256" cy="15081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 algn="just">
              <a:buFont typeface="+mj-lt"/>
              <a:buAutoNum type="arabicPeriod" startAt="4"/>
            </a:pPr>
            <a:r>
              <a:rPr lang="pt-BR" sz="2400" b="1" dirty="0">
                <a:solidFill>
                  <a:srgbClr val="FF0000"/>
                </a:solidFill>
              </a:rPr>
              <a:t>Controles e Entradas de Sinais:</a:t>
            </a:r>
          </a:p>
          <a:p>
            <a:pPr marL="457200" indent="-457200" algn="just"/>
            <a:r>
              <a:rPr lang="pt-BR" sz="2000" b="1" dirty="0">
                <a:solidFill>
                  <a:srgbClr val="FF0000"/>
                </a:solidFill>
              </a:rPr>
              <a:t>4.2  Entrada de atuação vertical:</a:t>
            </a:r>
          </a:p>
          <a:p>
            <a:pPr marL="914400" lvl="1" indent="-457200" algn="just">
              <a:buFont typeface="Arial" panose="020B0604020202020204" pitchFamily="34" charset="0"/>
              <a:buChar char="•"/>
            </a:pPr>
            <a:r>
              <a:rPr lang="pt-BR" sz="1600" dirty="0"/>
              <a:t>Entrada de sinal vertical (Y): Também designada de canal (</a:t>
            </a:r>
            <a:r>
              <a:rPr lang="pt-BR" sz="1600" dirty="0" err="1"/>
              <a:t>Channel</a:t>
            </a:r>
            <a:r>
              <a:rPr lang="pt-BR" sz="1600" dirty="0"/>
              <a:t>). </a:t>
            </a:r>
          </a:p>
          <a:p>
            <a:pPr lvl="1" algn="just"/>
            <a:r>
              <a:rPr lang="pt-BR" sz="1600" dirty="0"/>
              <a:t>	É o local onde conectamos nossa ponta de prova.</a:t>
            </a:r>
          </a:p>
          <a:p>
            <a:pPr lvl="1" algn="just"/>
            <a:r>
              <a:rPr lang="pt-BR" sz="1600" dirty="0"/>
              <a:t>	As variações da forma de onda aparecerão na tela. </a:t>
            </a:r>
          </a:p>
        </p:txBody>
      </p:sp>
      <p:sp>
        <p:nvSpPr>
          <p:cNvPr id="15" name="Título 1"/>
          <p:cNvSpPr txBox="1">
            <a:spLocks/>
          </p:cNvSpPr>
          <p:nvPr/>
        </p:nvSpPr>
        <p:spPr>
          <a:xfrm>
            <a:off x="5015880" y="130622"/>
            <a:ext cx="4176464" cy="49006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vert="horz" lIns="91440" tIns="45720" rIns="91440" bIns="45720" rtlCol="0" anchor="ctr">
            <a:noAutofit/>
          </a:bodyPr>
          <a:lstStyle/>
          <a:p>
            <a:pPr lvl="0">
              <a:spcBef>
                <a:spcPct val="0"/>
              </a:spcBef>
              <a:defRPr/>
            </a:pPr>
            <a:r>
              <a:rPr lang="pt-BR" sz="2400" b="1" dirty="0">
                <a:solidFill>
                  <a:srgbClr val="FF0000"/>
                </a:solidFill>
                <a:latin typeface="+mj-lt"/>
                <a:ea typeface="+mj-ea"/>
                <a:cs typeface="+mj-cs"/>
              </a:rPr>
              <a:t>Osciloscópio</a:t>
            </a:r>
          </a:p>
        </p:txBody>
      </p:sp>
      <p:pic>
        <p:nvPicPr>
          <p:cNvPr id="13" name="Imagem 12" descr="ETEC JS LOGO.jpg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631504" y="0"/>
            <a:ext cx="2160240" cy="692696"/>
          </a:xfrm>
          <a:prstGeom prst="rect">
            <a:avLst/>
          </a:prstGeom>
        </p:spPr>
      </p:pic>
      <p:pic>
        <p:nvPicPr>
          <p:cNvPr id="11" name="Imagem 10" descr="Uma imagem contendo desenho, relógio&#10;&#10;Descrição gerada automaticamente">
            <a:extLst>
              <a:ext uri="{FF2B5EF4-FFF2-40B4-BE49-F238E27FC236}">
                <a16:creationId xmlns:a16="http://schemas.microsoft.com/office/drawing/2014/main" xmlns="" id="{027006B8-1E79-4063-A7C3-9CB56CA2C75D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5015880" y="2659505"/>
            <a:ext cx="6073653" cy="2822777"/>
          </a:xfrm>
          <a:prstGeom prst="rect">
            <a:avLst/>
          </a:prstGeom>
        </p:spPr>
      </p:pic>
      <p:pic>
        <p:nvPicPr>
          <p:cNvPr id="6" name="Imagem 5" descr="Uma imagem contendo branco, velho, fogão&#10;&#10;Descrição gerada automaticamente">
            <a:extLst>
              <a:ext uri="{FF2B5EF4-FFF2-40B4-BE49-F238E27FC236}">
                <a16:creationId xmlns:a16="http://schemas.microsoft.com/office/drawing/2014/main" xmlns="" id="{9DB6F0DC-40F4-44AE-AED2-C6DC5DC6BF5D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095578" y="2832643"/>
            <a:ext cx="3228975" cy="2476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373008025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ço Reservado para Número de Slid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109551-599B-4114-A955-BC03A1776CB4}" type="slidenum">
              <a:rPr lang="pt-BR" smtClean="0"/>
              <a:pPr/>
              <a:t>11</a:t>
            </a:fld>
            <a:endParaRPr lang="pt-BR"/>
          </a:p>
        </p:txBody>
      </p:sp>
      <p:sp>
        <p:nvSpPr>
          <p:cNvPr id="5" name="Subtítulo 2"/>
          <p:cNvSpPr txBox="1">
            <a:spLocks/>
          </p:cNvSpPr>
          <p:nvPr/>
        </p:nvSpPr>
        <p:spPr>
          <a:xfrm>
            <a:off x="1919536" y="6309320"/>
            <a:ext cx="2304256" cy="36004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342900" indent="-342900" algn="r">
              <a:spcBef>
                <a:spcPct val="20000"/>
              </a:spcBef>
              <a:defRPr/>
            </a:pPr>
            <a:r>
              <a:rPr lang="en-US" sz="1600" b="1" i="1" dirty="0"/>
              <a:t>Prof. Eng. </a:t>
            </a:r>
            <a:r>
              <a:rPr lang="en-US" sz="1600" b="1" i="1" dirty="0" err="1"/>
              <a:t>Edson</a:t>
            </a:r>
            <a:r>
              <a:rPr lang="en-US" sz="1600" b="1" i="1" dirty="0"/>
              <a:t> </a:t>
            </a:r>
            <a:r>
              <a:rPr lang="en-US" sz="1600" b="1" i="1" dirty="0" err="1"/>
              <a:t>Simioni</a:t>
            </a:r>
            <a:endParaRPr lang="en-US" sz="1600" b="1" i="1" dirty="0"/>
          </a:p>
        </p:txBody>
      </p:sp>
      <p:cxnSp>
        <p:nvCxnSpPr>
          <p:cNvPr id="9" name="Conector reto 8"/>
          <p:cNvCxnSpPr>
            <a:cxnSpLocks/>
          </p:cNvCxnSpPr>
          <p:nvPr/>
        </p:nvCxnSpPr>
        <p:spPr>
          <a:xfrm>
            <a:off x="0" y="764704"/>
            <a:ext cx="12192000" cy="0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CaixaDeTexto 11"/>
          <p:cNvSpPr txBox="1"/>
          <p:nvPr/>
        </p:nvSpPr>
        <p:spPr>
          <a:xfrm>
            <a:off x="443372" y="908721"/>
            <a:ext cx="11305256" cy="15081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 algn="just">
              <a:buFont typeface="+mj-lt"/>
              <a:buAutoNum type="arabicPeriod" startAt="4"/>
            </a:pPr>
            <a:r>
              <a:rPr lang="pt-BR" sz="2400" b="1" dirty="0">
                <a:solidFill>
                  <a:srgbClr val="FF0000"/>
                </a:solidFill>
              </a:rPr>
              <a:t>Controles e Entradas de Sinais:</a:t>
            </a:r>
          </a:p>
          <a:p>
            <a:pPr marL="457200" indent="-457200" algn="just"/>
            <a:r>
              <a:rPr lang="pt-BR" sz="2000" b="1" dirty="0">
                <a:solidFill>
                  <a:srgbClr val="FF0000"/>
                </a:solidFill>
              </a:rPr>
              <a:t>4.2  Entrada de atuação vertical:</a:t>
            </a:r>
          </a:p>
          <a:p>
            <a:pPr lvl="1" algn="just"/>
            <a:r>
              <a:rPr lang="pt-BR" sz="1600" dirty="0"/>
              <a:t>Normalmente temos duas entradas de sinais nos canais verticais (Y) ou também designados de Canal 1 (CH1) e Canal 2 (CH2).</a:t>
            </a:r>
          </a:p>
          <a:p>
            <a:pPr lvl="1" algn="just"/>
            <a:r>
              <a:rPr lang="pt-BR" sz="1600" dirty="0"/>
              <a:t>Cada canal controla independentemente sua amplitude e posição vertical.</a:t>
            </a:r>
          </a:p>
          <a:p>
            <a:pPr lvl="1" algn="just"/>
            <a:r>
              <a:rPr lang="pt-BR" sz="1600" dirty="0"/>
              <a:t>Possuem uma chave comutadora para seleção de trabalhos no CH1, CH2 ou DUAL (ambos simultaneamente).</a:t>
            </a:r>
          </a:p>
        </p:txBody>
      </p:sp>
      <p:sp>
        <p:nvSpPr>
          <p:cNvPr id="15" name="Título 1"/>
          <p:cNvSpPr txBox="1">
            <a:spLocks/>
          </p:cNvSpPr>
          <p:nvPr/>
        </p:nvSpPr>
        <p:spPr>
          <a:xfrm>
            <a:off x="5015880" y="130622"/>
            <a:ext cx="4176464" cy="49006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vert="horz" lIns="91440" tIns="45720" rIns="91440" bIns="45720" rtlCol="0" anchor="ctr">
            <a:noAutofit/>
          </a:bodyPr>
          <a:lstStyle/>
          <a:p>
            <a:pPr lvl="0">
              <a:spcBef>
                <a:spcPct val="0"/>
              </a:spcBef>
              <a:defRPr/>
            </a:pPr>
            <a:r>
              <a:rPr lang="pt-BR" sz="2400" b="1" dirty="0">
                <a:solidFill>
                  <a:srgbClr val="FF0000"/>
                </a:solidFill>
                <a:latin typeface="+mj-lt"/>
                <a:ea typeface="+mj-ea"/>
                <a:cs typeface="+mj-cs"/>
              </a:rPr>
              <a:t>Osciloscópio</a:t>
            </a:r>
          </a:p>
        </p:txBody>
      </p:sp>
      <p:pic>
        <p:nvPicPr>
          <p:cNvPr id="13" name="Imagem 12" descr="ETEC JS LOGO.jpg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631504" y="0"/>
            <a:ext cx="2160240" cy="692696"/>
          </a:xfrm>
          <a:prstGeom prst="rect">
            <a:avLst/>
          </a:prstGeom>
        </p:spPr>
      </p:pic>
      <p:pic>
        <p:nvPicPr>
          <p:cNvPr id="8" name="Imagem 7" descr="Uma imagem contendo relógio&#10;&#10;Descrição gerada automaticamente">
            <a:extLst>
              <a:ext uri="{FF2B5EF4-FFF2-40B4-BE49-F238E27FC236}">
                <a16:creationId xmlns:a16="http://schemas.microsoft.com/office/drawing/2014/main" xmlns="" id="{07DAE741-8910-45E4-B3C3-86209932DCD9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323309" y="2572757"/>
            <a:ext cx="9545382" cy="34485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417264794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ço Reservado para Número de Slid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109551-599B-4114-A955-BC03A1776CB4}" type="slidenum">
              <a:rPr lang="pt-BR" smtClean="0"/>
              <a:pPr/>
              <a:t>12</a:t>
            </a:fld>
            <a:endParaRPr lang="pt-BR"/>
          </a:p>
        </p:txBody>
      </p:sp>
      <p:sp>
        <p:nvSpPr>
          <p:cNvPr id="5" name="Subtítulo 2"/>
          <p:cNvSpPr txBox="1">
            <a:spLocks/>
          </p:cNvSpPr>
          <p:nvPr/>
        </p:nvSpPr>
        <p:spPr>
          <a:xfrm>
            <a:off x="1919536" y="6309320"/>
            <a:ext cx="2304256" cy="36004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342900" indent="-342900" algn="r">
              <a:spcBef>
                <a:spcPct val="20000"/>
              </a:spcBef>
              <a:defRPr/>
            </a:pPr>
            <a:r>
              <a:rPr lang="en-US" sz="1600" b="1" i="1" dirty="0"/>
              <a:t>Prof. Eng. </a:t>
            </a:r>
            <a:r>
              <a:rPr lang="en-US" sz="1600" b="1" i="1" dirty="0" err="1"/>
              <a:t>Edson</a:t>
            </a:r>
            <a:r>
              <a:rPr lang="en-US" sz="1600" b="1" i="1" dirty="0"/>
              <a:t> </a:t>
            </a:r>
            <a:r>
              <a:rPr lang="en-US" sz="1600" b="1" i="1" dirty="0" err="1"/>
              <a:t>Simioni</a:t>
            </a:r>
            <a:endParaRPr lang="en-US" sz="1600" b="1" i="1" dirty="0"/>
          </a:p>
        </p:txBody>
      </p:sp>
      <p:cxnSp>
        <p:nvCxnSpPr>
          <p:cNvPr id="9" name="Conector reto 8"/>
          <p:cNvCxnSpPr>
            <a:cxnSpLocks/>
          </p:cNvCxnSpPr>
          <p:nvPr/>
        </p:nvCxnSpPr>
        <p:spPr>
          <a:xfrm>
            <a:off x="0" y="764704"/>
            <a:ext cx="12192000" cy="0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CaixaDeTexto 11"/>
          <p:cNvSpPr txBox="1"/>
          <p:nvPr/>
        </p:nvSpPr>
        <p:spPr>
          <a:xfrm>
            <a:off x="503548" y="908721"/>
            <a:ext cx="11305256" cy="15081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 algn="just">
              <a:buFont typeface="+mj-lt"/>
              <a:buAutoNum type="arabicPeriod" startAt="4"/>
            </a:pPr>
            <a:r>
              <a:rPr lang="pt-BR" sz="2400" b="1" dirty="0">
                <a:solidFill>
                  <a:srgbClr val="FF0000"/>
                </a:solidFill>
              </a:rPr>
              <a:t>Controles e Entradas de Sinais:</a:t>
            </a:r>
          </a:p>
          <a:p>
            <a:pPr marL="457200" indent="-457200" algn="just"/>
            <a:r>
              <a:rPr lang="pt-BR" sz="2000" b="1" dirty="0">
                <a:solidFill>
                  <a:srgbClr val="FF0000"/>
                </a:solidFill>
              </a:rPr>
              <a:t>4.2   Entrada de atuação vertical:</a:t>
            </a:r>
          </a:p>
          <a:p>
            <a:pPr lvl="1" algn="just"/>
            <a:r>
              <a:rPr lang="pt-BR" sz="1600" dirty="0"/>
              <a:t> Chave seletora de modo de entrada (CA-CC ou AC-DC): </a:t>
            </a:r>
          </a:p>
          <a:p>
            <a:pPr lvl="1" algn="just"/>
            <a:r>
              <a:rPr lang="pt-BR" sz="1600" dirty="0"/>
              <a:t> É selecionada de acordo com tipo de forma de onda à ser observada. </a:t>
            </a:r>
          </a:p>
          <a:p>
            <a:pPr lvl="1" algn="just"/>
            <a:r>
              <a:rPr lang="pt-BR" sz="1600" dirty="0"/>
              <a:t> Em alguns osciloscópios esta chave pode ter 3 posições (CA-0-CC) ou (AC-GND-DC).</a:t>
            </a:r>
          </a:p>
        </p:txBody>
      </p:sp>
      <p:sp>
        <p:nvSpPr>
          <p:cNvPr id="15" name="Título 1"/>
          <p:cNvSpPr txBox="1">
            <a:spLocks/>
          </p:cNvSpPr>
          <p:nvPr/>
        </p:nvSpPr>
        <p:spPr>
          <a:xfrm>
            <a:off x="5015880" y="130622"/>
            <a:ext cx="4176464" cy="49006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vert="horz" lIns="91440" tIns="45720" rIns="91440" bIns="45720" rtlCol="0" anchor="ctr">
            <a:noAutofit/>
          </a:bodyPr>
          <a:lstStyle/>
          <a:p>
            <a:pPr lvl="0">
              <a:spcBef>
                <a:spcPct val="0"/>
              </a:spcBef>
              <a:defRPr/>
            </a:pPr>
            <a:r>
              <a:rPr lang="pt-BR" sz="2400" b="1" dirty="0">
                <a:solidFill>
                  <a:srgbClr val="FF0000"/>
                </a:solidFill>
                <a:latin typeface="+mj-lt"/>
                <a:ea typeface="+mj-ea"/>
                <a:cs typeface="+mj-cs"/>
              </a:rPr>
              <a:t>Osciloscópio</a:t>
            </a:r>
          </a:p>
        </p:txBody>
      </p:sp>
      <p:pic>
        <p:nvPicPr>
          <p:cNvPr id="13" name="Imagem 12" descr="ETEC JS LOGO.jpg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631504" y="0"/>
            <a:ext cx="2160240" cy="692696"/>
          </a:xfrm>
          <a:prstGeom prst="rect">
            <a:avLst/>
          </a:prstGeom>
        </p:spPr>
      </p:pic>
      <p:pic>
        <p:nvPicPr>
          <p:cNvPr id="3" name="Imagem 2" descr="Uma imagem contendo fogão, microondas, forno&#10;&#10;Descrição gerada automaticamente">
            <a:extLst>
              <a:ext uri="{FF2B5EF4-FFF2-40B4-BE49-F238E27FC236}">
                <a16:creationId xmlns:a16="http://schemas.microsoft.com/office/drawing/2014/main" xmlns="" id="{DEC85414-3243-4A05-84F3-89E7B19DA86C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3431704" y="2777160"/>
            <a:ext cx="4133850" cy="31718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24548103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ço Reservado para Número de Slid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109551-599B-4114-A955-BC03A1776CB4}" type="slidenum">
              <a:rPr lang="pt-BR" smtClean="0"/>
              <a:pPr/>
              <a:t>13</a:t>
            </a:fld>
            <a:endParaRPr lang="pt-BR"/>
          </a:p>
        </p:txBody>
      </p:sp>
      <p:sp>
        <p:nvSpPr>
          <p:cNvPr id="5" name="Subtítulo 2"/>
          <p:cNvSpPr txBox="1">
            <a:spLocks/>
          </p:cNvSpPr>
          <p:nvPr/>
        </p:nvSpPr>
        <p:spPr>
          <a:xfrm>
            <a:off x="1919536" y="6309320"/>
            <a:ext cx="2304256" cy="36004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342900" indent="-342900" algn="r">
              <a:spcBef>
                <a:spcPct val="20000"/>
              </a:spcBef>
              <a:defRPr/>
            </a:pPr>
            <a:r>
              <a:rPr lang="en-US" sz="1600" b="1" i="1" dirty="0"/>
              <a:t>Prof. Eng. </a:t>
            </a:r>
            <a:r>
              <a:rPr lang="en-US" sz="1600" b="1" i="1" dirty="0" err="1"/>
              <a:t>Edson</a:t>
            </a:r>
            <a:r>
              <a:rPr lang="en-US" sz="1600" b="1" i="1" dirty="0"/>
              <a:t> </a:t>
            </a:r>
            <a:r>
              <a:rPr lang="en-US" sz="1600" b="1" i="1" dirty="0" err="1"/>
              <a:t>Simioni</a:t>
            </a:r>
            <a:endParaRPr lang="en-US" sz="1600" b="1" i="1" dirty="0"/>
          </a:p>
        </p:txBody>
      </p:sp>
      <p:cxnSp>
        <p:nvCxnSpPr>
          <p:cNvPr id="9" name="Conector reto 8"/>
          <p:cNvCxnSpPr>
            <a:cxnSpLocks/>
          </p:cNvCxnSpPr>
          <p:nvPr/>
        </p:nvCxnSpPr>
        <p:spPr>
          <a:xfrm>
            <a:off x="0" y="764704"/>
            <a:ext cx="12192000" cy="0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CaixaDeTexto 11"/>
          <p:cNvSpPr txBox="1"/>
          <p:nvPr/>
        </p:nvSpPr>
        <p:spPr>
          <a:xfrm>
            <a:off x="443372" y="908721"/>
            <a:ext cx="11305256" cy="12618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 algn="just">
              <a:buFont typeface="+mj-lt"/>
              <a:buAutoNum type="arabicPeriod" startAt="4"/>
            </a:pPr>
            <a:r>
              <a:rPr lang="pt-BR" sz="2400" b="1" dirty="0">
                <a:solidFill>
                  <a:srgbClr val="FF0000"/>
                </a:solidFill>
              </a:rPr>
              <a:t>Controles e Entradas de Sinais:</a:t>
            </a:r>
          </a:p>
          <a:p>
            <a:pPr marL="457200" indent="-457200" algn="just"/>
            <a:r>
              <a:rPr lang="pt-BR" sz="2000" b="1" dirty="0">
                <a:solidFill>
                  <a:srgbClr val="FF0000"/>
                </a:solidFill>
              </a:rPr>
              <a:t>4.2   Entrada de atuação vertical:</a:t>
            </a:r>
          </a:p>
          <a:p>
            <a:pPr lvl="1" algn="just"/>
            <a:r>
              <a:rPr lang="pt-BR" sz="1600" dirty="0"/>
              <a:t>Chave seletora de ganho vertical (</a:t>
            </a:r>
            <a:r>
              <a:rPr lang="pt-BR" sz="1600" i="1" dirty="0"/>
              <a:t>Volt </a:t>
            </a:r>
            <a:r>
              <a:rPr lang="pt-BR" sz="1600" i="1" dirty="0" err="1"/>
              <a:t>Gain</a:t>
            </a:r>
            <a:r>
              <a:rPr lang="pt-BR" sz="1600" i="1" dirty="0"/>
              <a:t> </a:t>
            </a:r>
            <a:r>
              <a:rPr lang="pt-BR" sz="1600" dirty="0"/>
              <a:t>ou Volts/Divisão):</a:t>
            </a:r>
          </a:p>
          <a:p>
            <a:pPr lvl="1" algn="just"/>
            <a:r>
              <a:rPr lang="pt-BR" sz="1600" dirty="0"/>
              <a:t>Através desta podemos aumentar ou diminuir a amplitude da forma de onda na tela, para uma melhor visualização.</a:t>
            </a:r>
          </a:p>
        </p:txBody>
      </p:sp>
      <p:sp>
        <p:nvSpPr>
          <p:cNvPr id="15" name="Título 1"/>
          <p:cNvSpPr txBox="1">
            <a:spLocks/>
          </p:cNvSpPr>
          <p:nvPr/>
        </p:nvSpPr>
        <p:spPr>
          <a:xfrm>
            <a:off x="5015880" y="130622"/>
            <a:ext cx="4176464" cy="49006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vert="horz" lIns="91440" tIns="45720" rIns="91440" bIns="45720" rtlCol="0" anchor="ctr">
            <a:noAutofit/>
          </a:bodyPr>
          <a:lstStyle/>
          <a:p>
            <a:pPr lvl="0">
              <a:spcBef>
                <a:spcPct val="0"/>
              </a:spcBef>
              <a:defRPr/>
            </a:pPr>
            <a:r>
              <a:rPr lang="pt-BR" sz="2400" b="1" dirty="0">
                <a:solidFill>
                  <a:srgbClr val="FF0000"/>
                </a:solidFill>
                <a:latin typeface="+mj-lt"/>
                <a:ea typeface="+mj-ea"/>
                <a:cs typeface="+mj-cs"/>
              </a:rPr>
              <a:t>Osciloscópio</a:t>
            </a:r>
          </a:p>
        </p:txBody>
      </p:sp>
      <p:pic>
        <p:nvPicPr>
          <p:cNvPr id="13" name="Imagem 12" descr="ETEC JS LOGO.jpg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631504" y="0"/>
            <a:ext cx="2160240" cy="692696"/>
          </a:xfrm>
          <a:prstGeom prst="rect">
            <a:avLst/>
          </a:prstGeom>
        </p:spPr>
      </p:pic>
      <p:pic>
        <p:nvPicPr>
          <p:cNvPr id="3" name="Imagem 2" descr="Uma imagem contendo branco, microondas, fogão&#10;&#10;Descrição gerada automaticamente">
            <a:extLst>
              <a:ext uri="{FF2B5EF4-FFF2-40B4-BE49-F238E27FC236}">
                <a16:creationId xmlns:a16="http://schemas.microsoft.com/office/drawing/2014/main" xmlns="" id="{5CFF6B30-4D42-4BBC-95C5-EAFE2878EBC7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843252" y="2622615"/>
            <a:ext cx="3959049" cy="3038633"/>
          </a:xfrm>
          <a:prstGeom prst="rect">
            <a:avLst/>
          </a:prstGeom>
        </p:spPr>
      </p:pic>
      <p:pic>
        <p:nvPicPr>
          <p:cNvPr id="14" name="Imagem 13" descr="Uma imagem contendo texto&#10;&#10;Descrição gerada automaticamente">
            <a:extLst>
              <a:ext uri="{FF2B5EF4-FFF2-40B4-BE49-F238E27FC236}">
                <a16:creationId xmlns:a16="http://schemas.microsoft.com/office/drawing/2014/main" xmlns="" id="{C16FB025-4E77-4BA2-8056-0FCA79A1C75F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5735960" y="2314621"/>
            <a:ext cx="4820323" cy="41630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63048736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ço Reservado para Número de Slid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109551-599B-4114-A955-BC03A1776CB4}" type="slidenum">
              <a:rPr lang="pt-BR" smtClean="0"/>
              <a:pPr/>
              <a:t>14</a:t>
            </a:fld>
            <a:endParaRPr lang="pt-BR"/>
          </a:p>
        </p:txBody>
      </p:sp>
      <p:sp>
        <p:nvSpPr>
          <p:cNvPr id="5" name="Subtítulo 2"/>
          <p:cNvSpPr txBox="1">
            <a:spLocks/>
          </p:cNvSpPr>
          <p:nvPr/>
        </p:nvSpPr>
        <p:spPr>
          <a:xfrm>
            <a:off x="1919536" y="6309320"/>
            <a:ext cx="2304256" cy="36004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342900" indent="-342900" algn="r">
              <a:spcBef>
                <a:spcPct val="20000"/>
              </a:spcBef>
              <a:defRPr/>
            </a:pPr>
            <a:r>
              <a:rPr lang="en-US" sz="1600" b="1" i="1" dirty="0"/>
              <a:t>Prof. Eng. </a:t>
            </a:r>
            <a:r>
              <a:rPr lang="en-US" sz="1600" b="1" i="1" dirty="0" err="1"/>
              <a:t>Edson</a:t>
            </a:r>
            <a:r>
              <a:rPr lang="en-US" sz="1600" b="1" i="1" dirty="0"/>
              <a:t> </a:t>
            </a:r>
            <a:r>
              <a:rPr lang="en-US" sz="1600" b="1" i="1" dirty="0" err="1"/>
              <a:t>Simioni</a:t>
            </a:r>
            <a:endParaRPr lang="en-US" sz="1600" b="1" i="1" dirty="0"/>
          </a:p>
        </p:txBody>
      </p:sp>
      <p:cxnSp>
        <p:nvCxnSpPr>
          <p:cNvPr id="9" name="Conector reto 8"/>
          <p:cNvCxnSpPr>
            <a:cxnSpLocks/>
          </p:cNvCxnSpPr>
          <p:nvPr/>
        </p:nvCxnSpPr>
        <p:spPr>
          <a:xfrm>
            <a:off x="0" y="764704"/>
            <a:ext cx="12192000" cy="0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CaixaDeTexto 11"/>
          <p:cNvSpPr txBox="1"/>
          <p:nvPr/>
        </p:nvSpPr>
        <p:spPr>
          <a:xfrm>
            <a:off x="443372" y="908721"/>
            <a:ext cx="11305256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 algn="just">
              <a:buFont typeface="+mj-lt"/>
              <a:buAutoNum type="arabicPeriod" startAt="4"/>
            </a:pPr>
            <a:r>
              <a:rPr lang="pt-BR" sz="2400" b="1" dirty="0">
                <a:solidFill>
                  <a:srgbClr val="FF0000"/>
                </a:solidFill>
              </a:rPr>
              <a:t>Controles e Entradas de Sinais:</a:t>
            </a:r>
          </a:p>
          <a:p>
            <a:pPr marL="457200" indent="-457200" algn="just"/>
            <a:r>
              <a:rPr lang="pt-BR" sz="2000" b="1" dirty="0">
                <a:solidFill>
                  <a:srgbClr val="FF0000"/>
                </a:solidFill>
              </a:rPr>
              <a:t>4.2   Entrada de atuação vertical:</a:t>
            </a:r>
          </a:p>
          <a:p>
            <a:pPr lvl="1" algn="just"/>
            <a:r>
              <a:rPr lang="pt-BR" sz="1600" dirty="0"/>
              <a:t> A chave seletora de ganho vertical (Volts/Divisão) estabelece quantos Volts temos por divisão vertical de tela (quadradinhos).</a:t>
            </a:r>
          </a:p>
          <a:p>
            <a:pPr lvl="1" algn="just"/>
            <a:r>
              <a:rPr lang="pt-BR" sz="1600" dirty="0"/>
              <a:t> Selecionamos uma posição da chave e verificamos a quantidade de quadradinhos na tela, correspondente à nossa medição.</a:t>
            </a:r>
          </a:p>
          <a:p>
            <a:pPr lvl="1" algn="just"/>
            <a:r>
              <a:rPr lang="pt-BR" sz="1600" dirty="0"/>
              <a:t> Multiplicamos este valor pela escala indicativa na chave.</a:t>
            </a:r>
          </a:p>
          <a:p>
            <a:pPr lvl="1" algn="just"/>
            <a:r>
              <a:rPr lang="pt-BR" sz="1600" dirty="0"/>
              <a:t> Por exemplo chave na posição 2V/DIV. e temos 4 quadradinhos teremos = &gt;  4x2=8V</a:t>
            </a:r>
          </a:p>
        </p:txBody>
      </p:sp>
      <p:sp>
        <p:nvSpPr>
          <p:cNvPr id="15" name="Título 1"/>
          <p:cNvSpPr txBox="1">
            <a:spLocks/>
          </p:cNvSpPr>
          <p:nvPr/>
        </p:nvSpPr>
        <p:spPr>
          <a:xfrm>
            <a:off x="5015880" y="130622"/>
            <a:ext cx="4176464" cy="49006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vert="horz" lIns="91440" tIns="45720" rIns="91440" bIns="45720" rtlCol="0" anchor="ctr">
            <a:noAutofit/>
          </a:bodyPr>
          <a:lstStyle/>
          <a:p>
            <a:pPr lvl="0">
              <a:spcBef>
                <a:spcPct val="0"/>
              </a:spcBef>
              <a:defRPr/>
            </a:pPr>
            <a:r>
              <a:rPr lang="pt-BR" sz="2400" b="1" dirty="0">
                <a:solidFill>
                  <a:srgbClr val="FF0000"/>
                </a:solidFill>
                <a:latin typeface="+mj-lt"/>
                <a:ea typeface="+mj-ea"/>
                <a:cs typeface="+mj-cs"/>
              </a:rPr>
              <a:t>Osciloscópio</a:t>
            </a:r>
          </a:p>
        </p:txBody>
      </p:sp>
      <p:pic>
        <p:nvPicPr>
          <p:cNvPr id="13" name="Imagem 12" descr="ETEC JS LOGO.jpg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631504" y="0"/>
            <a:ext cx="2160240" cy="692696"/>
          </a:xfrm>
          <a:prstGeom prst="rect">
            <a:avLst/>
          </a:prstGeom>
        </p:spPr>
      </p:pic>
      <p:pic>
        <p:nvPicPr>
          <p:cNvPr id="8" name="Imagem 7" descr="Tela de celular com texto preto sobre fundo branco&#10;&#10;Descrição gerada automaticamente">
            <a:extLst>
              <a:ext uri="{FF2B5EF4-FFF2-40B4-BE49-F238E27FC236}">
                <a16:creationId xmlns:a16="http://schemas.microsoft.com/office/drawing/2014/main" xmlns="" id="{87C8D609-FB08-4F60-A658-BF20D043BC0C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4927272" y="2924944"/>
            <a:ext cx="3328968" cy="32688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404311804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ço Reservado para Número de Slid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109551-599B-4114-A955-BC03A1776CB4}" type="slidenum">
              <a:rPr lang="pt-BR" smtClean="0"/>
              <a:pPr/>
              <a:t>15</a:t>
            </a:fld>
            <a:endParaRPr lang="pt-BR"/>
          </a:p>
        </p:txBody>
      </p:sp>
      <p:sp>
        <p:nvSpPr>
          <p:cNvPr id="5" name="Subtítulo 2"/>
          <p:cNvSpPr txBox="1">
            <a:spLocks/>
          </p:cNvSpPr>
          <p:nvPr/>
        </p:nvSpPr>
        <p:spPr>
          <a:xfrm>
            <a:off x="1919536" y="6309320"/>
            <a:ext cx="2304256" cy="36004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342900" indent="-342900" algn="r">
              <a:spcBef>
                <a:spcPct val="20000"/>
              </a:spcBef>
              <a:defRPr/>
            </a:pPr>
            <a:r>
              <a:rPr lang="en-US" sz="1600" b="1" i="1" dirty="0"/>
              <a:t>Prof. Eng. </a:t>
            </a:r>
            <a:r>
              <a:rPr lang="en-US" sz="1600" b="1" i="1" dirty="0" err="1"/>
              <a:t>Edson</a:t>
            </a:r>
            <a:r>
              <a:rPr lang="en-US" sz="1600" b="1" i="1" dirty="0"/>
              <a:t> </a:t>
            </a:r>
            <a:r>
              <a:rPr lang="en-US" sz="1600" b="1" i="1" dirty="0" err="1"/>
              <a:t>Simioni</a:t>
            </a:r>
            <a:endParaRPr lang="en-US" sz="1600" b="1" i="1" dirty="0"/>
          </a:p>
        </p:txBody>
      </p:sp>
      <p:cxnSp>
        <p:nvCxnSpPr>
          <p:cNvPr id="9" name="Conector reto 8"/>
          <p:cNvCxnSpPr>
            <a:cxnSpLocks/>
          </p:cNvCxnSpPr>
          <p:nvPr/>
        </p:nvCxnSpPr>
        <p:spPr>
          <a:xfrm>
            <a:off x="0" y="764704"/>
            <a:ext cx="12192000" cy="0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CaixaDeTexto 11"/>
          <p:cNvSpPr txBox="1"/>
          <p:nvPr/>
        </p:nvSpPr>
        <p:spPr>
          <a:xfrm>
            <a:off x="443372" y="908721"/>
            <a:ext cx="11305256" cy="20005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 algn="just">
              <a:buFont typeface="+mj-lt"/>
              <a:buAutoNum type="arabicPeriod" startAt="4"/>
            </a:pPr>
            <a:r>
              <a:rPr lang="pt-BR" sz="2400" b="1" dirty="0">
                <a:solidFill>
                  <a:srgbClr val="FF0000"/>
                </a:solidFill>
              </a:rPr>
              <a:t>Controles e Entradas de Sinais:</a:t>
            </a:r>
          </a:p>
          <a:p>
            <a:pPr marL="457200" indent="-457200" algn="just"/>
            <a:r>
              <a:rPr lang="pt-BR" sz="2000" b="1" dirty="0">
                <a:solidFill>
                  <a:srgbClr val="FF0000"/>
                </a:solidFill>
              </a:rPr>
              <a:t>4.2   Entrada de atuação vertical:</a:t>
            </a:r>
          </a:p>
          <a:p>
            <a:pPr lvl="1" algn="just"/>
            <a:r>
              <a:rPr lang="pt-BR" sz="1600" dirty="0"/>
              <a:t> Chave seletora de ajuste fino de ganho vertical </a:t>
            </a:r>
            <a:r>
              <a:rPr lang="pt-BR" sz="1600" i="1" dirty="0"/>
              <a:t>(FINE): </a:t>
            </a:r>
          </a:p>
          <a:p>
            <a:pPr lvl="1" algn="just"/>
            <a:r>
              <a:rPr lang="pt-BR" sz="1600" dirty="0"/>
              <a:t> Sua função é ajustar linearmente o valor da amplitude, dentro da escala pré-ajustada pela chave VOLTS/DIV.</a:t>
            </a:r>
          </a:p>
          <a:p>
            <a:pPr lvl="1" algn="just"/>
            <a:r>
              <a:rPr lang="pt-BR" sz="1600" dirty="0"/>
              <a:t> Quando o osciloscópio dispõe de um ajuste fino de ganho vertical, este deve ser calibrado antes das medições, caso contrário as  </a:t>
            </a:r>
          </a:p>
          <a:p>
            <a:pPr lvl="1" algn="just"/>
            <a:r>
              <a:rPr lang="pt-BR" sz="1600" dirty="0"/>
              <a:t> medições poderão ser incorretas. Em alguns osciloscópios este ajuste vem demarcado a posição CAL.</a:t>
            </a:r>
          </a:p>
          <a:p>
            <a:pPr lvl="1" algn="just"/>
            <a:endParaRPr lang="pt-BR" sz="1600" dirty="0"/>
          </a:p>
        </p:txBody>
      </p:sp>
      <p:sp>
        <p:nvSpPr>
          <p:cNvPr id="15" name="Título 1"/>
          <p:cNvSpPr txBox="1">
            <a:spLocks/>
          </p:cNvSpPr>
          <p:nvPr/>
        </p:nvSpPr>
        <p:spPr>
          <a:xfrm>
            <a:off x="5015880" y="130622"/>
            <a:ext cx="4176464" cy="49006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vert="horz" lIns="91440" tIns="45720" rIns="91440" bIns="45720" rtlCol="0" anchor="ctr">
            <a:noAutofit/>
          </a:bodyPr>
          <a:lstStyle/>
          <a:p>
            <a:pPr lvl="0">
              <a:spcBef>
                <a:spcPct val="0"/>
              </a:spcBef>
              <a:defRPr/>
            </a:pPr>
            <a:r>
              <a:rPr lang="pt-BR" sz="2400" b="1" dirty="0">
                <a:solidFill>
                  <a:srgbClr val="FF0000"/>
                </a:solidFill>
                <a:latin typeface="+mj-lt"/>
                <a:ea typeface="+mj-ea"/>
                <a:cs typeface="+mj-cs"/>
              </a:rPr>
              <a:t>Osciloscópio</a:t>
            </a:r>
          </a:p>
        </p:txBody>
      </p:sp>
      <p:pic>
        <p:nvPicPr>
          <p:cNvPr id="13" name="Imagem 12" descr="ETEC JS LOGO.jpg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631504" y="0"/>
            <a:ext cx="2160240" cy="692696"/>
          </a:xfrm>
          <a:prstGeom prst="rect">
            <a:avLst/>
          </a:prstGeom>
        </p:spPr>
      </p:pic>
      <p:pic>
        <p:nvPicPr>
          <p:cNvPr id="3" name="Imagem 2" descr="Uma imagem contendo medidor&#10;&#10;Descrição gerada automaticamente">
            <a:extLst>
              <a:ext uri="{FF2B5EF4-FFF2-40B4-BE49-F238E27FC236}">
                <a16:creationId xmlns:a16="http://schemas.microsoft.com/office/drawing/2014/main" xmlns="" id="{B1DABE9B-9235-4CB8-96AD-E95C26DA22E1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3762049" y="3153863"/>
            <a:ext cx="4667901" cy="28674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383568252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ço Reservado para Número de Slid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109551-599B-4114-A955-BC03A1776CB4}" type="slidenum">
              <a:rPr lang="pt-BR" smtClean="0"/>
              <a:pPr/>
              <a:t>16</a:t>
            </a:fld>
            <a:endParaRPr lang="pt-BR"/>
          </a:p>
        </p:txBody>
      </p:sp>
      <p:sp>
        <p:nvSpPr>
          <p:cNvPr id="5" name="Subtítulo 2"/>
          <p:cNvSpPr txBox="1">
            <a:spLocks/>
          </p:cNvSpPr>
          <p:nvPr/>
        </p:nvSpPr>
        <p:spPr>
          <a:xfrm>
            <a:off x="1919536" y="6309320"/>
            <a:ext cx="2304256" cy="36004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342900" indent="-342900" algn="r">
              <a:spcBef>
                <a:spcPct val="20000"/>
              </a:spcBef>
              <a:defRPr/>
            </a:pPr>
            <a:r>
              <a:rPr lang="en-US" sz="1600" b="1" i="1" dirty="0"/>
              <a:t>Prof. Eng. </a:t>
            </a:r>
            <a:r>
              <a:rPr lang="en-US" sz="1600" b="1" i="1" dirty="0" err="1"/>
              <a:t>Edson</a:t>
            </a:r>
            <a:r>
              <a:rPr lang="en-US" sz="1600" b="1" i="1" dirty="0"/>
              <a:t> </a:t>
            </a:r>
            <a:r>
              <a:rPr lang="en-US" sz="1600" b="1" i="1" dirty="0" err="1"/>
              <a:t>Simioni</a:t>
            </a:r>
            <a:endParaRPr lang="en-US" sz="1600" b="1" i="1" dirty="0"/>
          </a:p>
        </p:txBody>
      </p:sp>
      <p:cxnSp>
        <p:nvCxnSpPr>
          <p:cNvPr id="9" name="Conector reto 8"/>
          <p:cNvCxnSpPr>
            <a:cxnSpLocks/>
          </p:cNvCxnSpPr>
          <p:nvPr/>
        </p:nvCxnSpPr>
        <p:spPr>
          <a:xfrm>
            <a:off x="0" y="764704"/>
            <a:ext cx="12192000" cy="0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CaixaDeTexto 11"/>
          <p:cNvSpPr txBox="1"/>
          <p:nvPr/>
        </p:nvSpPr>
        <p:spPr>
          <a:xfrm>
            <a:off x="443372" y="908721"/>
            <a:ext cx="11305256" cy="20005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 algn="just">
              <a:buFont typeface="+mj-lt"/>
              <a:buAutoNum type="arabicPeriod" startAt="4"/>
            </a:pPr>
            <a:r>
              <a:rPr lang="pt-BR" sz="2400" b="1" dirty="0">
                <a:solidFill>
                  <a:srgbClr val="FF0000"/>
                </a:solidFill>
              </a:rPr>
              <a:t>Controles e Entradas de Sinais:</a:t>
            </a:r>
          </a:p>
          <a:p>
            <a:pPr marL="457200" indent="-457200" algn="just"/>
            <a:r>
              <a:rPr lang="pt-BR" sz="2000" b="1" dirty="0">
                <a:solidFill>
                  <a:srgbClr val="FF0000"/>
                </a:solidFill>
              </a:rPr>
              <a:t>4.3   Entrada de atuação horizontal:</a:t>
            </a:r>
          </a:p>
          <a:p>
            <a:pPr lvl="1" algn="just"/>
            <a:r>
              <a:rPr lang="pt-BR" sz="1600" dirty="0"/>
              <a:t> Chave seletora na base de tempo </a:t>
            </a:r>
            <a:r>
              <a:rPr lang="pt-BR" sz="1600" i="1" dirty="0"/>
              <a:t>(</a:t>
            </a:r>
            <a:r>
              <a:rPr lang="pt-BR" sz="1600" i="1" dirty="0" err="1"/>
              <a:t>sweep</a:t>
            </a:r>
            <a:r>
              <a:rPr lang="pt-BR" sz="1600" i="1" dirty="0"/>
              <a:t>), </a:t>
            </a:r>
            <a:r>
              <a:rPr lang="pt-BR" sz="1600" dirty="0"/>
              <a:t>H</a:t>
            </a:r>
            <a:r>
              <a:rPr lang="pt-BR" sz="1600" i="1" dirty="0"/>
              <a:t> </a:t>
            </a:r>
            <a:r>
              <a:rPr lang="pt-BR" sz="1600" dirty="0"/>
              <a:t>ou Tempo/Divisão. É o controle que permite variar o tempo de deslocamento </a:t>
            </a:r>
          </a:p>
          <a:p>
            <a:pPr lvl="1" algn="just"/>
            <a:r>
              <a:rPr lang="pt-BR" sz="1600" dirty="0"/>
              <a:t> horizontal do ponto na tela.</a:t>
            </a:r>
          </a:p>
          <a:p>
            <a:pPr lvl="1" algn="just"/>
            <a:r>
              <a:rPr lang="pt-BR" sz="1600" dirty="0"/>
              <a:t> Em alguns osciloscópios a chave seletora da base de tempo, possui uma posição chamada EXT (externa), que permite que o   </a:t>
            </a:r>
          </a:p>
          <a:p>
            <a:pPr lvl="1" algn="just"/>
            <a:r>
              <a:rPr lang="pt-BR" sz="1600" dirty="0"/>
              <a:t> deslocamento horizontal do ponto seja controlado por um circuito externo, através de uma entrada específica.</a:t>
            </a:r>
          </a:p>
          <a:p>
            <a:pPr lvl="1" algn="just"/>
            <a:r>
              <a:rPr lang="pt-BR" sz="1600" dirty="0"/>
              <a:t> </a:t>
            </a:r>
          </a:p>
        </p:txBody>
      </p:sp>
      <p:sp>
        <p:nvSpPr>
          <p:cNvPr id="15" name="Título 1"/>
          <p:cNvSpPr txBox="1">
            <a:spLocks/>
          </p:cNvSpPr>
          <p:nvPr/>
        </p:nvSpPr>
        <p:spPr>
          <a:xfrm>
            <a:off x="5015880" y="130622"/>
            <a:ext cx="4176464" cy="49006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vert="horz" lIns="91440" tIns="45720" rIns="91440" bIns="45720" rtlCol="0" anchor="ctr">
            <a:noAutofit/>
          </a:bodyPr>
          <a:lstStyle/>
          <a:p>
            <a:pPr lvl="0">
              <a:spcBef>
                <a:spcPct val="0"/>
              </a:spcBef>
              <a:defRPr/>
            </a:pPr>
            <a:r>
              <a:rPr lang="pt-BR" sz="2400" b="1" dirty="0">
                <a:solidFill>
                  <a:srgbClr val="FF0000"/>
                </a:solidFill>
                <a:latin typeface="+mj-lt"/>
                <a:ea typeface="+mj-ea"/>
                <a:cs typeface="+mj-cs"/>
              </a:rPr>
              <a:t>Osciloscópio</a:t>
            </a:r>
          </a:p>
        </p:txBody>
      </p:sp>
      <p:pic>
        <p:nvPicPr>
          <p:cNvPr id="13" name="Imagem 12" descr="ETEC JS LOGO.jpg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631504" y="0"/>
            <a:ext cx="2160240" cy="692696"/>
          </a:xfrm>
          <a:prstGeom prst="rect">
            <a:avLst/>
          </a:prstGeom>
        </p:spPr>
      </p:pic>
      <p:pic>
        <p:nvPicPr>
          <p:cNvPr id="6" name="Imagem 5" descr="Uma imagem contendo forno, fogão&#10;&#10;Descrição gerada automaticamente">
            <a:extLst>
              <a:ext uri="{FF2B5EF4-FFF2-40B4-BE49-F238E27FC236}">
                <a16:creationId xmlns:a16="http://schemas.microsoft.com/office/drawing/2014/main" xmlns="" id="{AE6A8641-E0E3-4D79-9113-E053E4011500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4439816" y="2827871"/>
            <a:ext cx="4620270" cy="35628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98194083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ço Reservado para Número de Slid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109551-599B-4114-A955-BC03A1776CB4}" type="slidenum">
              <a:rPr lang="pt-BR" smtClean="0"/>
              <a:pPr/>
              <a:t>17</a:t>
            </a:fld>
            <a:endParaRPr lang="pt-BR"/>
          </a:p>
        </p:txBody>
      </p:sp>
      <p:sp>
        <p:nvSpPr>
          <p:cNvPr id="5" name="Subtítulo 2"/>
          <p:cNvSpPr txBox="1">
            <a:spLocks/>
          </p:cNvSpPr>
          <p:nvPr/>
        </p:nvSpPr>
        <p:spPr>
          <a:xfrm>
            <a:off x="1919536" y="6309320"/>
            <a:ext cx="2304256" cy="36004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342900" indent="-342900" algn="r">
              <a:spcBef>
                <a:spcPct val="20000"/>
              </a:spcBef>
              <a:defRPr/>
            </a:pPr>
            <a:r>
              <a:rPr lang="en-US" sz="1600" b="1" i="1" dirty="0"/>
              <a:t>Prof. Eng. </a:t>
            </a:r>
            <a:r>
              <a:rPr lang="en-US" sz="1600" b="1" i="1" dirty="0" err="1"/>
              <a:t>Edson</a:t>
            </a:r>
            <a:r>
              <a:rPr lang="en-US" sz="1600" b="1" i="1" dirty="0"/>
              <a:t> </a:t>
            </a:r>
            <a:r>
              <a:rPr lang="en-US" sz="1600" b="1" i="1" dirty="0" err="1"/>
              <a:t>Simioni</a:t>
            </a:r>
            <a:endParaRPr lang="en-US" sz="1600" b="1" i="1" dirty="0"/>
          </a:p>
        </p:txBody>
      </p:sp>
      <p:cxnSp>
        <p:nvCxnSpPr>
          <p:cNvPr id="9" name="Conector reto 8"/>
          <p:cNvCxnSpPr>
            <a:cxnSpLocks/>
          </p:cNvCxnSpPr>
          <p:nvPr/>
        </p:nvCxnSpPr>
        <p:spPr>
          <a:xfrm>
            <a:off x="0" y="764704"/>
            <a:ext cx="12192000" cy="0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CaixaDeTexto 11"/>
          <p:cNvSpPr txBox="1"/>
          <p:nvPr/>
        </p:nvSpPr>
        <p:spPr>
          <a:xfrm>
            <a:off x="443372" y="908721"/>
            <a:ext cx="11305256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 algn="just">
              <a:buFont typeface="+mj-lt"/>
              <a:buAutoNum type="arabicPeriod" startAt="4"/>
            </a:pPr>
            <a:r>
              <a:rPr lang="pt-BR" sz="2400" b="1" dirty="0">
                <a:solidFill>
                  <a:srgbClr val="FF0000"/>
                </a:solidFill>
              </a:rPr>
              <a:t>Controles e Entradas de Sinais:</a:t>
            </a:r>
          </a:p>
          <a:p>
            <a:pPr marL="457200" indent="-457200" algn="just"/>
            <a:r>
              <a:rPr lang="pt-BR" sz="2000" b="1" dirty="0">
                <a:solidFill>
                  <a:srgbClr val="FF0000"/>
                </a:solidFill>
              </a:rPr>
              <a:t>4.3   Entrada de atuação horizontal:</a:t>
            </a:r>
          </a:p>
          <a:p>
            <a:pPr lvl="1" algn="just"/>
            <a:r>
              <a:rPr lang="pt-BR" sz="1600" dirty="0"/>
              <a:t> Chave seletora na base de tempo </a:t>
            </a:r>
            <a:r>
              <a:rPr lang="pt-BR" sz="1600" i="1" dirty="0"/>
              <a:t>(</a:t>
            </a:r>
            <a:r>
              <a:rPr lang="pt-BR" sz="1600" i="1" dirty="0" err="1"/>
              <a:t>sweep</a:t>
            </a:r>
            <a:r>
              <a:rPr lang="pt-BR" sz="1600" i="1" dirty="0"/>
              <a:t>), </a:t>
            </a:r>
            <a:r>
              <a:rPr lang="pt-BR" sz="1600" dirty="0"/>
              <a:t>H</a:t>
            </a:r>
            <a:r>
              <a:rPr lang="pt-BR" sz="1600" i="1" dirty="0"/>
              <a:t> </a:t>
            </a:r>
            <a:r>
              <a:rPr lang="pt-BR" sz="1600" dirty="0"/>
              <a:t>ou Tempo/Divisão: </a:t>
            </a:r>
          </a:p>
          <a:p>
            <a:pPr lvl="1" algn="just"/>
            <a:r>
              <a:rPr lang="pt-BR" sz="1600" dirty="0"/>
              <a:t> É o controle que permite variar o tempo de deslocamento horizontal do ponto na tela. Através desta podemos ampliar ou   </a:t>
            </a:r>
          </a:p>
          <a:p>
            <a:pPr lvl="1" algn="just"/>
            <a:r>
              <a:rPr lang="pt-BR" sz="1600" dirty="0"/>
              <a:t> reduzir horizontalmente uma imagem na tela.</a:t>
            </a:r>
          </a:p>
          <a:p>
            <a:pPr lvl="1" algn="just"/>
            <a:r>
              <a:rPr lang="pt-BR" sz="1600" dirty="0"/>
              <a:t> Exemplo: Se a chave seletora estiver posicionada em 1ms, cada quadradinho valerá 1ms.</a:t>
            </a:r>
          </a:p>
        </p:txBody>
      </p:sp>
      <p:sp>
        <p:nvSpPr>
          <p:cNvPr id="15" name="Título 1"/>
          <p:cNvSpPr txBox="1">
            <a:spLocks/>
          </p:cNvSpPr>
          <p:nvPr/>
        </p:nvSpPr>
        <p:spPr>
          <a:xfrm>
            <a:off x="5015880" y="130622"/>
            <a:ext cx="4176464" cy="49006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vert="horz" lIns="91440" tIns="45720" rIns="91440" bIns="45720" rtlCol="0" anchor="ctr">
            <a:noAutofit/>
          </a:bodyPr>
          <a:lstStyle/>
          <a:p>
            <a:pPr lvl="0">
              <a:spcBef>
                <a:spcPct val="0"/>
              </a:spcBef>
              <a:defRPr/>
            </a:pPr>
            <a:r>
              <a:rPr lang="pt-BR" sz="2400" b="1" dirty="0">
                <a:solidFill>
                  <a:srgbClr val="FF0000"/>
                </a:solidFill>
                <a:latin typeface="+mj-lt"/>
                <a:ea typeface="+mj-ea"/>
                <a:cs typeface="+mj-cs"/>
              </a:rPr>
              <a:t>Osciloscópio</a:t>
            </a:r>
          </a:p>
        </p:txBody>
      </p:sp>
      <p:pic>
        <p:nvPicPr>
          <p:cNvPr id="13" name="Imagem 12" descr="ETEC JS LOGO.jpg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631504" y="0"/>
            <a:ext cx="2160240" cy="692696"/>
          </a:xfrm>
          <a:prstGeom prst="rect">
            <a:avLst/>
          </a:prstGeom>
        </p:spPr>
      </p:pic>
      <p:pic>
        <p:nvPicPr>
          <p:cNvPr id="3" name="Imagem 2" descr="Uma imagem contendo atletismo&#10;&#10;Descrição gerada automaticamente">
            <a:extLst>
              <a:ext uri="{FF2B5EF4-FFF2-40B4-BE49-F238E27FC236}">
                <a16:creationId xmlns:a16="http://schemas.microsoft.com/office/drawing/2014/main" xmlns="" id="{5CED8616-3FC7-4AA6-8F13-9551FF46F1EE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771650" y="2974429"/>
            <a:ext cx="8648700" cy="31908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3463976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ço Reservado para Número de Slid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109551-599B-4114-A955-BC03A1776CB4}" type="slidenum">
              <a:rPr lang="pt-BR" smtClean="0"/>
              <a:pPr/>
              <a:t>18</a:t>
            </a:fld>
            <a:endParaRPr lang="pt-BR"/>
          </a:p>
        </p:txBody>
      </p:sp>
      <p:sp>
        <p:nvSpPr>
          <p:cNvPr id="5" name="Subtítulo 2"/>
          <p:cNvSpPr txBox="1">
            <a:spLocks/>
          </p:cNvSpPr>
          <p:nvPr/>
        </p:nvSpPr>
        <p:spPr>
          <a:xfrm>
            <a:off x="1919536" y="6309320"/>
            <a:ext cx="2304256" cy="36004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342900" indent="-342900" algn="r">
              <a:spcBef>
                <a:spcPct val="20000"/>
              </a:spcBef>
              <a:defRPr/>
            </a:pPr>
            <a:r>
              <a:rPr lang="en-US" sz="1600" b="1" i="1" dirty="0"/>
              <a:t>Prof. Eng. </a:t>
            </a:r>
            <a:r>
              <a:rPr lang="en-US" sz="1600" b="1" i="1" dirty="0" err="1"/>
              <a:t>Edson</a:t>
            </a:r>
            <a:r>
              <a:rPr lang="en-US" sz="1600" b="1" i="1" dirty="0"/>
              <a:t> </a:t>
            </a:r>
            <a:r>
              <a:rPr lang="en-US" sz="1600" b="1" i="1" dirty="0" err="1"/>
              <a:t>Simioni</a:t>
            </a:r>
            <a:endParaRPr lang="en-US" sz="1600" b="1" i="1" dirty="0"/>
          </a:p>
        </p:txBody>
      </p:sp>
      <p:cxnSp>
        <p:nvCxnSpPr>
          <p:cNvPr id="9" name="Conector reto 8"/>
          <p:cNvCxnSpPr>
            <a:cxnSpLocks/>
          </p:cNvCxnSpPr>
          <p:nvPr/>
        </p:nvCxnSpPr>
        <p:spPr>
          <a:xfrm>
            <a:off x="0" y="764704"/>
            <a:ext cx="12192000" cy="0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CaixaDeTexto 11"/>
          <p:cNvSpPr txBox="1"/>
          <p:nvPr/>
        </p:nvSpPr>
        <p:spPr>
          <a:xfrm>
            <a:off x="443372" y="908721"/>
            <a:ext cx="11305256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 algn="just">
              <a:buFont typeface="+mj-lt"/>
              <a:buAutoNum type="arabicPeriod" startAt="4"/>
            </a:pPr>
            <a:r>
              <a:rPr lang="pt-BR" sz="2400" b="1" dirty="0">
                <a:solidFill>
                  <a:srgbClr val="FF0000"/>
                </a:solidFill>
              </a:rPr>
              <a:t>Controles e Entradas de Sinais:</a:t>
            </a:r>
          </a:p>
          <a:p>
            <a:pPr marL="457200" indent="-457200" algn="just"/>
            <a:r>
              <a:rPr lang="pt-BR" sz="2000" b="1" dirty="0">
                <a:solidFill>
                  <a:srgbClr val="FF0000"/>
                </a:solidFill>
              </a:rPr>
              <a:t>4.3   Entrada de atuação horizontal:</a:t>
            </a:r>
          </a:p>
          <a:p>
            <a:pPr lvl="1" algn="just"/>
            <a:r>
              <a:rPr lang="pt-BR" sz="1600" dirty="0"/>
              <a:t>Através desta chave podemos ampliar ou reduzir horizontalmente uma imagem na tela.</a:t>
            </a:r>
          </a:p>
        </p:txBody>
      </p:sp>
      <p:sp>
        <p:nvSpPr>
          <p:cNvPr id="15" name="Título 1"/>
          <p:cNvSpPr txBox="1">
            <a:spLocks/>
          </p:cNvSpPr>
          <p:nvPr/>
        </p:nvSpPr>
        <p:spPr>
          <a:xfrm>
            <a:off x="5015880" y="130622"/>
            <a:ext cx="4176464" cy="49006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vert="horz" lIns="91440" tIns="45720" rIns="91440" bIns="45720" rtlCol="0" anchor="ctr">
            <a:noAutofit/>
          </a:bodyPr>
          <a:lstStyle/>
          <a:p>
            <a:pPr lvl="0">
              <a:spcBef>
                <a:spcPct val="0"/>
              </a:spcBef>
              <a:defRPr/>
            </a:pPr>
            <a:r>
              <a:rPr lang="pt-BR" sz="2400" b="1" dirty="0">
                <a:solidFill>
                  <a:srgbClr val="FF0000"/>
                </a:solidFill>
                <a:latin typeface="+mj-lt"/>
                <a:ea typeface="+mj-ea"/>
                <a:cs typeface="+mj-cs"/>
              </a:rPr>
              <a:t>Osciloscópio</a:t>
            </a:r>
          </a:p>
        </p:txBody>
      </p:sp>
      <p:pic>
        <p:nvPicPr>
          <p:cNvPr id="13" name="Imagem 12" descr="ETEC JS LOGO.jpg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631504" y="0"/>
            <a:ext cx="2160240" cy="692696"/>
          </a:xfrm>
          <a:prstGeom prst="rect">
            <a:avLst/>
          </a:prstGeom>
        </p:spPr>
      </p:pic>
      <p:pic>
        <p:nvPicPr>
          <p:cNvPr id="8" name="Imagem 7" descr="Uma imagem contendo atletismo&#10;&#10;Descrição gerada automaticamente">
            <a:extLst>
              <a:ext uri="{FF2B5EF4-FFF2-40B4-BE49-F238E27FC236}">
                <a16:creationId xmlns:a16="http://schemas.microsoft.com/office/drawing/2014/main" xmlns="" id="{1F64F9CD-E4C3-4894-BCD7-8E84B9D9893F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3214687" y="2127845"/>
            <a:ext cx="5762625" cy="41814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2326577481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ço Reservado para Número de Slid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109551-599B-4114-A955-BC03A1776CB4}" type="slidenum">
              <a:rPr lang="pt-BR" smtClean="0"/>
              <a:pPr/>
              <a:t>19</a:t>
            </a:fld>
            <a:endParaRPr lang="pt-BR"/>
          </a:p>
        </p:txBody>
      </p:sp>
      <p:sp>
        <p:nvSpPr>
          <p:cNvPr id="5" name="Subtítulo 2"/>
          <p:cNvSpPr txBox="1">
            <a:spLocks/>
          </p:cNvSpPr>
          <p:nvPr/>
        </p:nvSpPr>
        <p:spPr>
          <a:xfrm>
            <a:off x="1919536" y="6309320"/>
            <a:ext cx="2304256" cy="36004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342900" indent="-342900" algn="r">
              <a:spcBef>
                <a:spcPct val="20000"/>
              </a:spcBef>
              <a:defRPr/>
            </a:pPr>
            <a:r>
              <a:rPr lang="en-US" sz="1600" b="1" i="1" dirty="0"/>
              <a:t>Prof. Eng. </a:t>
            </a:r>
            <a:r>
              <a:rPr lang="en-US" sz="1600" b="1" i="1" dirty="0" err="1"/>
              <a:t>Edson</a:t>
            </a:r>
            <a:r>
              <a:rPr lang="en-US" sz="1600" b="1" i="1" dirty="0"/>
              <a:t> </a:t>
            </a:r>
            <a:r>
              <a:rPr lang="en-US" sz="1600" b="1" i="1" dirty="0" err="1"/>
              <a:t>Simioni</a:t>
            </a:r>
            <a:endParaRPr lang="en-US" sz="1600" b="1" i="1" dirty="0"/>
          </a:p>
        </p:txBody>
      </p:sp>
      <p:cxnSp>
        <p:nvCxnSpPr>
          <p:cNvPr id="9" name="Conector reto 8"/>
          <p:cNvCxnSpPr>
            <a:cxnSpLocks/>
          </p:cNvCxnSpPr>
          <p:nvPr/>
        </p:nvCxnSpPr>
        <p:spPr>
          <a:xfrm>
            <a:off x="0" y="764704"/>
            <a:ext cx="12192000" cy="0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6" name="Imagem 15" descr="ETEC JS LOGO.jpg">
            <a:extLst>
              <a:ext uri="{FF2B5EF4-FFF2-40B4-BE49-F238E27FC236}">
                <a16:creationId xmlns:a16="http://schemas.microsoft.com/office/drawing/2014/main" xmlns="" id="{E0A1F73B-FFF0-4D0A-A10F-CA858BF36676}"/>
              </a:ext>
            </a:extLst>
          </p:cNvPr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631504" y="0"/>
            <a:ext cx="2160240" cy="692696"/>
          </a:xfrm>
          <a:prstGeom prst="rect">
            <a:avLst/>
          </a:prstGeom>
        </p:spPr>
      </p:pic>
      <p:sp>
        <p:nvSpPr>
          <p:cNvPr id="10" name="Título 1"/>
          <p:cNvSpPr txBox="1">
            <a:spLocks/>
          </p:cNvSpPr>
          <p:nvPr/>
        </p:nvSpPr>
        <p:spPr>
          <a:xfrm>
            <a:off x="5015880" y="130622"/>
            <a:ext cx="4176464" cy="49006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vert="horz" lIns="91440" tIns="45720" rIns="91440" bIns="45720" rtlCol="0" anchor="ctr">
            <a:noAutofit/>
          </a:bodyPr>
          <a:lstStyle/>
          <a:p>
            <a:pPr lvl="0">
              <a:spcBef>
                <a:spcPct val="0"/>
              </a:spcBef>
              <a:defRPr/>
            </a:pPr>
            <a:r>
              <a:rPr lang="pt-BR" sz="2400" b="1" dirty="0" smtClean="0">
                <a:solidFill>
                  <a:srgbClr val="FF0000"/>
                </a:solidFill>
              </a:rPr>
              <a:t>Osciloscópio</a:t>
            </a:r>
            <a:endParaRPr lang="pt-BR" sz="2400" b="1" dirty="0">
              <a:solidFill>
                <a:srgbClr val="FF0000"/>
              </a:solidFill>
              <a:latin typeface="+mj-lt"/>
              <a:ea typeface="+mj-ea"/>
              <a:cs typeface="+mj-cs"/>
            </a:endParaRPr>
          </a:p>
        </p:txBody>
      </p:sp>
      <p:sp>
        <p:nvSpPr>
          <p:cNvPr id="11" name="CaixaDeTexto 10"/>
          <p:cNvSpPr txBox="1"/>
          <p:nvPr/>
        </p:nvSpPr>
        <p:spPr>
          <a:xfrm>
            <a:off x="503548" y="908721"/>
            <a:ext cx="11425100" cy="35086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 algn="just">
              <a:buFont typeface="+mj-lt"/>
              <a:buAutoNum type="arabicPeriod" startAt="11"/>
            </a:pPr>
            <a:r>
              <a:rPr lang="pt-BR" sz="2400" b="1" dirty="0">
                <a:solidFill>
                  <a:srgbClr val="FF0000"/>
                </a:solidFill>
              </a:rPr>
              <a:t>Considerações Finais:</a:t>
            </a:r>
          </a:p>
          <a:p>
            <a:pPr lvl="1" algn="just">
              <a:buFont typeface="Arial" pitchFamily="34" charset="0"/>
              <a:buChar char="•"/>
            </a:pPr>
            <a:r>
              <a:rPr lang="pt-BR" dirty="0"/>
              <a:t>       Os osciloscópios são instrumentos indispensáveis no dia a dia de todo técnico, engenheiro ou eletricista e </a:t>
            </a:r>
          </a:p>
          <a:p>
            <a:pPr lvl="1" algn="just"/>
            <a:r>
              <a:rPr lang="pt-BR" dirty="0"/>
              <a:t>         conhecer bem o instrumento é fundamental.</a:t>
            </a:r>
          </a:p>
          <a:p>
            <a:pPr algn="just"/>
            <a:endParaRPr lang="pt-BR" dirty="0"/>
          </a:p>
          <a:p>
            <a:pPr marL="800100" lvl="1" indent="-342900" algn="just">
              <a:buFont typeface="Arial" panose="020B0604020202020204" pitchFamily="34" charset="0"/>
              <a:buChar char="•"/>
            </a:pPr>
            <a:r>
              <a:rPr lang="pt-BR" dirty="0"/>
              <a:t>  Os osciloscópios são instrumentos destinados a medições de tensões e bases de tempo (períodos).  </a:t>
            </a:r>
          </a:p>
          <a:p>
            <a:pPr lvl="1" algn="just"/>
            <a:r>
              <a:rPr lang="pt-BR" dirty="0"/>
              <a:t>	Conhecendo-se os períodos das formas de onda estudadas, podemos calcular sua frequência.</a:t>
            </a:r>
          </a:p>
          <a:p>
            <a:pPr lvl="1" algn="just"/>
            <a:r>
              <a:rPr lang="pt-BR" dirty="0"/>
              <a:t>         Os osciloscópios não se destinam a medições de correntes elétricas e resistências.</a:t>
            </a:r>
          </a:p>
          <a:p>
            <a:pPr lvl="1" algn="just"/>
            <a:endParaRPr lang="pt-BR" dirty="0"/>
          </a:p>
          <a:p>
            <a:pPr lvl="1" algn="just">
              <a:buFont typeface="Arial" pitchFamily="34" charset="0"/>
              <a:buChar char="•"/>
            </a:pPr>
            <a:r>
              <a:rPr lang="pt-BR" dirty="0"/>
              <a:t>      Com os osciloscópios podemos medir Tensões de Pico (</a:t>
            </a:r>
            <a:r>
              <a:rPr lang="pt-BR" dirty="0" err="1"/>
              <a:t>Vp</a:t>
            </a:r>
            <a:r>
              <a:rPr lang="pt-BR" dirty="0"/>
              <a:t>), Tensões de Pico a Pico (</a:t>
            </a:r>
            <a:r>
              <a:rPr lang="pt-BR" dirty="0" err="1"/>
              <a:t>Vpp</a:t>
            </a:r>
            <a:r>
              <a:rPr lang="pt-BR" dirty="0"/>
              <a:t>) e podemos </a:t>
            </a:r>
          </a:p>
          <a:p>
            <a:pPr algn="just"/>
            <a:r>
              <a:rPr lang="pt-BR" dirty="0"/>
              <a:t>                calcular os valores das Tensões Eficazes (</a:t>
            </a:r>
            <a:r>
              <a:rPr lang="pt-BR" dirty="0" err="1"/>
              <a:t>Vef</a:t>
            </a:r>
            <a:r>
              <a:rPr lang="pt-BR" dirty="0"/>
              <a:t>), para as formas de ondas senoidais. </a:t>
            </a:r>
          </a:p>
          <a:p>
            <a:pPr algn="just"/>
            <a:endParaRPr lang="pt-BR" dirty="0"/>
          </a:p>
          <a:p>
            <a:pPr marL="742950" lvl="1" indent="-285750" algn="just">
              <a:buFont typeface="Arial" panose="020B0604020202020204" pitchFamily="34" charset="0"/>
              <a:buChar char="•"/>
            </a:pPr>
            <a:r>
              <a:rPr lang="pt-BR" dirty="0"/>
              <a:t>  Os osciloscópios não medem tensões eficazes diretamente. Somente o multímetro realiza </a:t>
            </a:r>
            <a:r>
              <a:rPr lang="pt-BR"/>
              <a:t>esta medição.</a:t>
            </a:r>
            <a:endParaRPr lang="pt-BR" dirty="0"/>
          </a:p>
        </p:txBody>
      </p:sp>
      <p:pic>
        <p:nvPicPr>
          <p:cNvPr id="3" name="Imagem 2" descr="Guaxinim com a boca aberta&#10;&#10;Descrição gerada automaticamente">
            <a:extLst>
              <a:ext uri="{FF2B5EF4-FFF2-40B4-BE49-F238E27FC236}">
                <a16:creationId xmlns:a16="http://schemas.microsoft.com/office/drawing/2014/main" xmlns="" id="{92E100E6-6B7A-4AD8-8AB8-78C3EAF8FD24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6112524" y="4561390"/>
            <a:ext cx="2629225" cy="19442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108528345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o Office">
  <a:themeElements>
    <a:clrScheme name="Escritório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Escritório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o Office">
  <a:themeElements>
    <a:clrScheme name="Escritório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Escritório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Tema do Office">
  <a:themeElements>
    <a:clrScheme name="Escritório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Escritório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4385</TotalTime>
  <Words>1253</Words>
  <Application>Microsoft Office PowerPoint</Application>
  <PresentationFormat>Personalizar</PresentationFormat>
  <Paragraphs>159</Paragraphs>
  <Slides>19</Slides>
  <Notes>19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slides</vt:lpstr>
      </vt:variant>
      <vt:variant>
        <vt:i4>19</vt:i4>
      </vt:variant>
    </vt:vector>
  </HeadingPairs>
  <TitlesOfParts>
    <vt:vector size="20" baseType="lpstr">
      <vt:lpstr>Tema do Office</vt:lpstr>
      <vt:lpstr>Osciloscópio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</vt:vector>
  </TitlesOfParts>
  <Company>LDPC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PRUMADAS ELÉTRICAS</dc:title>
  <dc:creator>Leonardo Dal Picolo Cadurin</dc:creator>
  <cp:lastModifiedBy>Simioni</cp:lastModifiedBy>
  <cp:revision>632</cp:revision>
  <dcterms:created xsi:type="dcterms:W3CDTF">2012-08-09T01:11:47Z</dcterms:created>
  <dcterms:modified xsi:type="dcterms:W3CDTF">2020-06-23T13:42:30Z</dcterms:modified>
</cp:coreProperties>
</file>